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56" r:id="rId6"/>
    <p:sldId id="276" r:id="rId7"/>
    <p:sldId id="264" r:id="rId8"/>
    <p:sldId id="261" r:id="rId9"/>
    <p:sldId id="258" r:id="rId10"/>
    <p:sldId id="262" r:id="rId11"/>
    <p:sldId id="259" r:id="rId12"/>
    <p:sldId id="279" r:id="rId13"/>
    <p:sldId id="265"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Sullivan" initials="ES" lastIdx="1" clrIdx="0">
    <p:extLst>
      <p:ext uri="{19B8F6BF-5375-455C-9EA6-DF929625EA0E}">
        <p15:presenceInfo xmlns:p15="http://schemas.microsoft.com/office/powerpoint/2012/main" userId="S-1-5-21-725345543-1708537768-1801674531-18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85"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0E4AD-47E4-45D4-BD55-F4ECA5F683AD}"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F8537-080F-4480-9F89-EF1FDE34E6E3}" type="slidenum">
              <a:rPr lang="en-US" smtClean="0"/>
              <a:t>‹#›</a:t>
            </a:fld>
            <a:endParaRPr lang="en-US"/>
          </a:p>
        </p:txBody>
      </p:sp>
    </p:spTree>
    <p:extLst>
      <p:ext uri="{BB962C8B-B14F-4D97-AF65-F5344CB8AC3E}">
        <p14:creationId xmlns:p14="http://schemas.microsoft.com/office/powerpoint/2010/main" val="219912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Introduction and Kickoff:</a:t>
            </a:r>
          </a:p>
          <a:p>
            <a:r>
              <a:rPr lang="en-US" dirty="0"/>
              <a:t>Introduction:</a:t>
            </a:r>
          </a:p>
          <a:p>
            <a:pPr marL="171450" indent="-171450">
              <a:buFont typeface="Arial,Sans-Serif"/>
              <a:buChar char="•"/>
            </a:pPr>
            <a:r>
              <a:rPr lang="en-US" dirty="0"/>
              <a:t>Introduce self – Hi, I’m Elizabeth.  I am the Group PM for the Clinical side for CureMD. I’ve been here for the past 2 years. </a:t>
            </a:r>
          </a:p>
          <a:p>
            <a:pPr marL="171450" indent="-171450">
              <a:buFont typeface="Arial,Sans-Serif"/>
              <a:buChar char="•"/>
            </a:pPr>
            <a:r>
              <a:rPr lang="en-US" dirty="0"/>
              <a:t>I was a Nurse in the hospital for 15 years in Critical Care.</a:t>
            </a:r>
          </a:p>
          <a:p>
            <a:pPr marL="171450" indent="-171450">
              <a:buFont typeface="Arial,Sans-Serif"/>
              <a:buChar char="•"/>
            </a:pPr>
            <a:r>
              <a:rPr lang="en-US" dirty="0"/>
              <a:t>I pivoted in my career to healthcare software about 15 years ago</a:t>
            </a:r>
          </a:p>
          <a:p>
            <a:pPr marL="171450" indent="-171450">
              <a:buFont typeface="Arial,Sans-Serif"/>
              <a:buChar char="•"/>
            </a:pPr>
            <a:r>
              <a:rPr lang="en-US" dirty="0"/>
              <a:t>Worked in 1st Nursing Informatics team from original healthcare system that I was a bedside nurse at</a:t>
            </a:r>
          </a:p>
          <a:p>
            <a:pPr marL="171450" indent="-171450">
              <a:buFont typeface="Arial,Sans-Serif"/>
              <a:buChar char="•"/>
            </a:pPr>
            <a:r>
              <a:rPr lang="en-US" dirty="0"/>
              <a:t>Change is never easy – I understand your frustration and pain</a:t>
            </a:r>
          </a:p>
          <a:p>
            <a:pPr marL="171450" indent="-171450">
              <a:buFont typeface="Arial,Sans-Serif"/>
              <a:buChar char="•"/>
            </a:pPr>
            <a:r>
              <a:rPr lang="en-US" dirty="0"/>
              <a:t>Especially in healthcare - Sick patients, packed waiting rooms, stressed out staff</a:t>
            </a:r>
          </a:p>
          <a:p>
            <a:pPr marL="171450" indent="-171450">
              <a:buFont typeface="Arial,Sans-Serif"/>
              <a:buChar char="•"/>
            </a:pPr>
            <a:r>
              <a:rPr lang="en-US" dirty="0"/>
              <a:t>So, I wanted to Thank you for taking the time out of your busy schedule to come here and give us the opportunity to talk to you today on what we are planning to do to make your future days less stressful so you can take care of your pts the best way possible.</a:t>
            </a:r>
          </a:p>
          <a:p>
            <a:pPr marL="0" indent="0">
              <a:buFont typeface="Arial" panose="020B0604020202020204" pitchFamily="34" charset="0"/>
              <a:buNone/>
            </a:pPr>
            <a:r>
              <a:rPr lang="en-US" dirty="0">
                <a:cs typeface="Calibri"/>
              </a:rPr>
              <a:t>Kickoff to session:</a:t>
            </a:r>
          </a:p>
          <a:p>
            <a:pPr marL="171450" indent="-171450">
              <a:buFont typeface="Arial"/>
              <a:buChar char="•"/>
            </a:pPr>
            <a:r>
              <a:rPr lang="en-US" dirty="0"/>
              <a:t>EHRs weren’t built foremost for physicians and clinical effectiveness.</a:t>
            </a:r>
          </a:p>
          <a:p>
            <a:pPr marL="171450" indent="-171450">
              <a:buFont typeface="Arial"/>
              <a:buChar char="•"/>
            </a:pPr>
            <a:r>
              <a:rPr lang="en-US" dirty="0"/>
              <a:t>They were built against regulation and to optimize revenue.</a:t>
            </a:r>
          </a:p>
          <a:p>
            <a:pPr marL="171450" indent="-171450">
              <a:buFont typeface="Arial"/>
              <a:buChar char="•"/>
            </a:pPr>
            <a:r>
              <a:rPr lang="en-US" dirty="0"/>
              <a:t>Now, we’re laser focused on helping all of you save time and effort.  </a:t>
            </a:r>
          </a:p>
          <a:p>
            <a:pPr marL="171450" indent="-171450">
              <a:buFont typeface="Arial"/>
              <a:buChar char="•"/>
            </a:pPr>
            <a:r>
              <a:rPr lang="en-US" dirty="0"/>
              <a:t>We have heard from our providers and their staff.  </a:t>
            </a:r>
          </a:p>
          <a:p>
            <a:pPr marL="171450" indent="-171450">
              <a:buFont typeface="Arial"/>
              <a:buChar char="•"/>
            </a:pPr>
            <a:r>
              <a:rPr lang="en-US" dirty="0"/>
              <a:t>They repeatedly express how much work they have to do to deliver care.</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t>We know there are many steps and inefficiencies that slow down your day and reduce the time available for care delivery.</a:t>
            </a:r>
          </a:p>
          <a:p>
            <a:pPr marL="171450" indent="-171450">
              <a:buFont typeface="Arial"/>
              <a:buChar char="•"/>
            </a:pPr>
            <a:r>
              <a:rPr lang="en-US" dirty="0"/>
              <a:t>In this session, we’d like to discuss how we are going to make the system better for you.</a:t>
            </a:r>
          </a:p>
          <a:p>
            <a:pPr marL="171450" indent="-171450">
              <a:buFont typeface="Arial"/>
              <a:buChar char="•"/>
            </a:pPr>
            <a:r>
              <a:rPr lang="en-US" dirty="0"/>
              <a:t>We want to help reduce all those little burdensome tasks each day.</a:t>
            </a:r>
            <a:endParaRPr lang="en-US" dirty="0">
              <a:cs typeface="Calibri"/>
            </a:endParaRPr>
          </a:p>
          <a:p>
            <a:pPr marL="171450" indent="-171450">
              <a:spcBef>
                <a:spcPts val="0"/>
              </a:spcBef>
              <a:spcAft>
                <a:spcPts val="0"/>
              </a:spcAft>
              <a:buFont typeface="Arial" panose="020B0604020202020204" pitchFamily="34" charset="0"/>
              <a:buChar char="•"/>
            </a:pPr>
            <a:r>
              <a:rPr lang="en-US" dirty="0"/>
              <a:t>We have focused our efforts on a few areas within CureMD that will make a big impact on your day.</a:t>
            </a:r>
          </a:p>
          <a:p>
            <a:pPr marL="171450" indent="-171450">
              <a:spcBef>
                <a:spcPts val="0"/>
              </a:spcBef>
              <a:spcAft>
                <a:spcPts val="0"/>
              </a:spcAft>
              <a:buFont typeface="Arial" panose="020B0604020202020204" pitchFamily="34" charset="0"/>
              <a:buChar char="•"/>
            </a:pPr>
            <a:r>
              <a:rPr lang="en-US" dirty="0"/>
              <a:t>We are looking to you all to be our partner.  We want your feedback.</a:t>
            </a:r>
          </a:p>
          <a:p>
            <a:pPr marL="171450" indent="-171450">
              <a:buFont typeface="Arial"/>
              <a:buChar char="•"/>
            </a:pPr>
            <a:r>
              <a:rPr lang="en-US" dirty="0"/>
              <a:t>Some of the screen shots you will be seeing are prototypes.  Prototypes are just a direction we have chosen.  We can pivot at anytime based on your valuable feedback.</a:t>
            </a:r>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1</a:t>
            </a:fld>
            <a:endParaRPr lang="en-US"/>
          </a:p>
        </p:txBody>
      </p:sp>
    </p:spTree>
    <p:extLst>
      <p:ext uri="{BB962C8B-B14F-4D97-AF65-F5344CB8AC3E}">
        <p14:creationId xmlns:p14="http://schemas.microsoft.com/office/powerpoint/2010/main" val="148345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0"/>
              </a:spcAft>
              <a:buFont typeface="Arial" panose="020B0604020202020204" pitchFamily="34" charset="0"/>
              <a:buChar char="•"/>
            </a:pPr>
            <a:r>
              <a:rPr lang="en-US" dirty="0"/>
              <a:t>Here’s another screen shot from the Tx Plan showing the Diagnosis search module on a real PH client. </a:t>
            </a:r>
          </a:p>
          <a:p>
            <a:pPr marL="171450" indent="-171450">
              <a:spcBef>
                <a:spcPts val="0"/>
              </a:spcBef>
              <a:spcAft>
                <a:spcPts val="0"/>
              </a:spcAft>
              <a:buFont typeface="Arial" panose="020B0604020202020204" pitchFamily="34" charset="0"/>
              <a:buChar char="•"/>
            </a:pPr>
            <a:r>
              <a:rPr lang="en-US" dirty="0"/>
              <a:t>We recently switched the technology behind the Treatment Plan to make it more provider-friendly when searching on a Diagnosis. </a:t>
            </a:r>
          </a:p>
          <a:p>
            <a:pPr marL="171450" indent="-171450">
              <a:spcBef>
                <a:spcPts val="0"/>
              </a:spcBef>
              <a:spcAft>
                <a:spcPts val="0"/>
              </a:spcAft>
              <a:buFont typeface="Arial" panose="020B0604020202020204" pitchFamily="34" charset="0"/>
              <a:buChar char="•"/>
            </a:pPr>
            <a:r>
              <a:rPr lang="en-US" dirty="0"/>
              <a:t>In the near future, we will be leveraging this same technology to suggest other problems or diagnoses that are linked to specific clinical diagnoses.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Main benefit:  Reflect an accurate picture of the complexity of the patient that you are seeing and this allows Medicare to project the expected risk and future annual cost of care. </a:t>
            </a:r>
          </a:p>
          <a:p>
            <a:pPr marL="171450" indent="-171450">
              <a:spcBef>
                <a:spcPts val="0"/>
              </a:spcBef>
              <a:spcAft>
                <a:spcPts val="0"/>
              </a:spcAft>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HCC’s or Hierarchical Condition Categories are sets of medical codes that are linked to specific clinical diagnoses.  Since 2004, HCCs have been used by the Centers of Medicare and Medicaid Services (CMS) as part of a risk-adjustment model that identified individuals with serious acute and chronic conditions.  This allows Medicare to project the expected risk and future annual cost of care.  Each HCC represents diagnoses with similar clinical complexity and expected annual care costs.</a:t>
            </a:r>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10</a:t>
            </a:fld>
            <a:endParaRPr lang="en-US"/>
          </a:p>
        </p:txBody>
      </p:sp>
    </p:spTree>
    <p:extLst>
      <p:ext uri="{BB962C8B-B14F-4D97-AF65-F5344CB8AC3E}">
        <p14:creationId xmlns:p14="http://schemas.microsoft.com/office/powerpoint/2010/main" val="3886144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r>
              <a:rPr lang="en-US" dirty="0"/>
              <a:t>We did some timed studies on users to see how much time it would actually save a user doing the same ordering process from within the Tx Plan vs the Clinical Components.</a:t>
            </a:r>
          </a:p>
          <a:p>
            <a:pPr marL="285750" indent="-285750">
              <a:spcBef>
                <a:spcPts val="0"/>
              </a:spcBef>
              <a:spcAft>
                <a:spcPts val="0"/>
              </a:spcAft>
              <a:buFont typeface="Arial"/>
              <a:buChar char="•"/>
            </a:pPr>
            <a:r>
              <a:rPr lang="en-US" dirty="0"/>
              <a:t>Based on the data, we discovered there was a 50% reduction in charting </a:t>
            </a:r>
            <a:r>
              <a:rPr lang="en-US" dirty="0" err="1"/>
              <a:t>tx</a:t>
            </a:r>
            <a:r>
              <a:rPr lang="en-US" dirty="0"/>
              <a:t> plans</a:t>
            </a:r>
            <a:endParaRPr lang="en-US" dirty="0">
              <a:cs typeface="Calibri"/>
            </a:endParaRPr>
          </a:p>
          <a:p>
            <a:pPr marL="285750" indent="-285750">
              <a:spcBef>
                <a:spcPts val="0"/>
              </a:spcBef>
              <a:spcAft>
                <a:spcPts val="0"/>
              </a:spcAft>
              <a:buFont typeface="Arial"/>
              <a:buChar char="•"/>
            </a:pPr>
            <a:r>
              <a:rPr lang="en-US" dirty="0"/>
              <a:t>On average, 50 clicks saved per treatment plan.</a:t>
            </a:r>
          </a:p>
          <a:p>
            <a:pPr marL="285750" indent="-285750">
              <a:spcBef>
                <a:spcPts val="0"/>
              </a:spcBef>
              <a:spcAft>
                <a:spcPts val="0"/>
              </a:spcAft>
              <a:buFont typeface="Arial"/>
              <a:buChar char="•"/>
            </a:pPr>
            <a:r>
              <a:rPr lang="en-US" dirty="0"/>
              <a:t>Those are big results and could save you and your practice lots of time to do other things or even have more patients seen in a day.</a:t>
            </a:r>
          </a:p>
          <a:p>
            <a:pPr marL="0" indent="0">
              <a:spcBef>
                <a:spcPts val="0"/>
              </a:spcBef>
              <a:spcAft>
                <a:spcPts val="0"/>
              </a:spcAft>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11</a:t>
            </a:fld>
            <a:endParaRPr lang="en-US"/>
          </a:p>
        </p:txBody>
      </p:sp>
    </p:spTree>
    <p:extLst>
      <p:ext uri="{BB962C8B-B14F-4D97-AF65-F5344CB8AC3E}">
        <p14:creationId xmlns:p14="http://schemas.microsoft.com/office/powerpoint/2010/main" val="690153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Comparison based on components.</a:t>
            </a:r>
          </a:p>
          <a:p>
            <a:endParaRPr lang="en-US" dirty="0"/>
          </a:p>
          <a:p>
            <a:pPr marL="285750" indent="-285750">
              <a:spcBef>
                <a:spcPts val="0"/>
              </a:spcBef>
              <a:spcAft>
                <a:spcPts val="0"/>
              </a:spcAft>
              <a:buFont typeface="Arial"/>
              <a:buChar char="•"/>
            </a:pPr>
            <a:r>
              <a:rPr lang="en-US" dirty="0"/>
              <a:t>Here’s the clinical component breakdown</a:t>
            </a:r>
          </a:p>
          <a:p>
            <a:pPr marL="285750" indent="-285750">
              <a:spcBef>
                <a:spcPts val="0"/>
              </a:spcBef>
              <a:spcAft>
                <a:spcPts val="0"/>
              </a:spcAft>
              <a:buFont typeface="Arial"/>
              <a:buChar char="•"/>
            </a:pPr>
            <a:r>
              <a:rPr lang="en-US" dirty="0"/>
              <a:t>As you can see, using the </a:t>
            </a:r>
            <a:r>
              <a:rPr lang="en-US" dirty="0" err="1"/>
              <a:t>tx</a:t>
            </a:r>
            <a:r>
              <a:rPr lang="en-US" dirty="0"/>
              <a:t> plan component for your Dx and Ordering can really save you and your staff a lot of time and is a much more efficient workflow.</a:t>
            </a:r>
          </a:p>
          <a:p>
            <a:pPr marL="285750" indent="-285750">
              <a:spcBef>
                <a:spcPts val="0"/>
              </a:spcBef>
              <a:spcAft>
                <a:spcPts val="0"/>
              </a:spcAft>
              <a:buFont typeface="Arial"/>
              <a:buChar char="•"/>
            </a:pPr>
            <a:r>
              <a:rPr lang="en-US" dirty="0">
                <a:cs typeface="Calibri"/>
              </a:rPr>
              <a:t>If anyone is interested in more information about the Tx Plan, please come see me and Kristina during our breakout session later today.</a:t>
            </a:r>
          </a:p>
          <a:p>
            <a:endParaRPr lang="en-US" dirty="0"/>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12</a:t>
            </a:fld>
            <a:endParaRPr lang="en-US"/>
          </a:p>
        </p:txBody>
      </p:sp>
    </p:spTree>
    <p:extLst>
      <p:ext uri="{BB962C8B-B14F-4D97-AF65-F5344CB8AC3E}">
        <p14:creationId xmlns:p14="http://schemas.microsoft.com/office/powerpoint/2010/main" val="3689461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r>
              <a:rPr lang="en-US" sz="1200" b="0" dirty="0"/>
              <a:t>Next big feature I’d like to talk about is – </a:t>
            </a:r>
            <a:r>
              <a:rPr lang="en-US" sz="1200" b="1" dirty="0"/>
              <a:t>Work Queues</a:t>
            </a:r>
            <a:r>
              <a:rPr lang="en-US" sz="1200" b="0" dirty="0"/>
              <a:t>.</a:t>
            </a:r>
          </a:p>
          <a:p>
            <a:pPr marL="285750" indent="-285750">
              <a:spcBef>
                <a:spcPts val="0"/>
              </a:spcBef>
              <a:spcAft>
                <a:spcPts val="0"/>
              </a:spcAft>
              <a:buFont typeface="Arial"/>
              <a:buChar char="•"/>
            </a:pPr>
            <a:r>
              <a:rPr lang="en-US" sz="1200" b="0" dirty="0"/>
              <a:t>Our focus here is on making areas where there is a lot of high-volume work and multiple clicks better for you.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b="0" dirty="0">
                <a:cs typeface="Calibri"/>
              </a:rPr>
              <a:t>This will be </a:t>
            </a:r>
            <a:r>
              <a:rPr lang="en-US" sz="1100" b="1" dirty="0">
                <a:solidFill>
                  <a:srgbClr val="00B0F0"/>
                </a:solidFill>
                <a:cs typeface="Calibri"/>
              </a:rPr>
              <a:t>especially important for the nurses, case managers, follow-up team registering patients – as you’re going through the Clinics and assigning prescription refills and faxes and referrals</a:t>
            </a:r>
            <a:r>
              <a:rPr lang="en-US" sz="1200" b="0" dirty="0">
                <a:cs typeface="Calibri"/>
              </a:rPr>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b="0" dirty="0">
                <a:cs typeface="Calibri"/>
              </a:rPr>
              <a:t>Now you can function off this one screen- everything you need to do for the day is configured in “Work Queues.”  And it can be configured based on your role.  So if you mostly handle faxes and lab results –it can be configured for you to just see those areas.  If you’re on the billing side, it can be configured with cues for that. </a:t>
            </a:r>
          </a:p>
          <a:p>
            <a:pPr marL="285750" indent="-285750">
              <a:spcBef>
                <a:spcPts val="0"/>
              </a:spcBef>
              <a:spcAft>
                <a:spcPts val="0"/>
              </a:spcAft>
              <a:buFont typeface="Arial"/>
              <a:buChar char="•"/>
            </a:pPr>
            <a:r>
              <a:rPr lang="en-US" sz="1200" b="0" dirty="0"/>
              <a:t>New staff will find it easier to master the different components as well within CureMD.</a:t>
            </a:r>
            <a:endParaRPr lang="en-US" sz="1200" b="0" dirty="0">
              <a:cs typeface="Calibri"/>
            </a:endParaRPr>
          </a:p>
          <a:p>
            <a:pPr marL="285750" indent="-285750">
              <a:spcBef>
                <a:spcPts val="0"/>
              </a:spcBef>
              <a:spcAft>
                <a:spcPts val="0"/>
              </a:spcAft>
              <a:buFont typeface="Arial"/>
              <a:buChar char="•"/>
            </a:pPr>
            <a:r>
              <a:rPr lang="en-US" sz="1200" b="0" dirty="0"/>
              <a:t>If a new member joins your staff you don’t need to tell them to go to 5 different screens and monitor those areas to see if something is assigned to them</a:t>
            </a:r>
            <a:endParaRPr lang="en-US" sz="1200" b="0" dirty="0">
              <a:cs typeface="Calibri"/>
            </a:endParaRPr>
          </a:p>
          <a:p>
            <a:pPr marL="285750" indent="-285750">
              <a:spcBef>
                <a:spcPts val="0"/>
              </a:spcBef>
              <a:spcAft>
                <a:spcPts val="0"/>
              </a:spcAft>
              <a:buFont typeface="Arial"/>
              <a:buChar char="•"/>
            </a:pPr>
            <a:r>
              <a:rPr lang="en-US" sz="1200" b="0" dirty="0"/>
              <a:t>Simplifies your workflows in knowing:</a:t>
            </a:r>
          </a:p>
          <a:p>
            <a:pPr marL="285750" indent="-285750">
              <a:spcBef>
                <a:spcPts val="0"/>
              </a:spcBef>
              <a:spcAft>
                <a:spcPts val="0"/>
              </a:spcAft>
              <a:buFont typeface="Arial"/>
              <a:buChar char="•"/>
            </a:pPr>
            <a:r>
              <a:rPr lang="en-US" sz="1200" b="0" dirty="0"/>
              <a:t>What is assigned to them?  How much work is pending? What needs priority attention?</a:t>
            </a:r>
            <a:endParaRPr lang="en-US" sz="1200" b="0"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13</a:t>
            </a:fld>
            <a:endParaRPr lang="en-US"/>
          </a:p>
        </p:txBody>
      </p:sp>
    </p:spTree>
    <p:extLst>
      <p:ext uri="{BB962C8B-B14F-4D97-AF65-F5344CB8AC3E}">
        <p14:creationId xmlns:p14="http://schemas.microsoft.com/office/powerpoint/2010/main" val="299197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defRPr/>
            </a:pPr>
            <a:endParaRPr lang="en-US" dirty="0"/>
          </a:p>
          <a:p>
            <a:pPr marL="171450" indent="-171450">
              <a:buFont typeface="Arial"/>
              <a:buChar char="•"/>
              <a:defRPr/>
            </a:pPr>
            <a:r>
              <a:rPr lang="en-US" dirty="0"/>
              <a:t>So, we have reimagined fax management and wanted it to be similar to Referrals and lab results – easier to learn for users.  Unified UI design for users decreases the burden for learning.</a:t>
            </a:r>
            <a:endParaRPr lang="en-US" dirty="0">
              <a:cs typeface="Calibri"/>
            </a:endParaRPr>
          </a:p>
          <a:p>
            <a:pPr marL="171450" indent="-171450">
              <a:buFont typeface="Arial"/>
              <a:buChar char="•"/>
              <a:defRPr/>
            </a:pPr>
            <a:r>
              <a:rPr lang="en-US" dirty="0"/>
              <a:t>Big list of faxes that come in on the left hand side – you can search through them, filter them based on specific criteria, assign them or archive them</a:t>
            </a:r>
            <a:endParaRPr lang="en-US" dirty="0">
              <a:cs typeface="Calibri"/>
            </a:endParaRPr>
          </a:p>
          <a:p>
            <a:pPr marL="171450" indent="-171450">
              <a:buFont typeface="Arial"/>
              <a:buChar char="•"/>
              <a:defRPr/>
            </a:pPr>
            <a:r>
              <a:rPr lang="en-US" dirty="0"/>
              <a:t>Summary of the Document selected in the panel on the right side of the screen</a:t>
            </a:r>
            <a:endParaRPr lang="en-US" dirty="0">
              <a:cs typeface="Calibri"/>
            </a:endParaRPr>
          </a:p>
          <a:p>
            <a:pPr marL="171450" indent="-171450">
              <a:buFont typeface="Arial"/>
              <a:buChar char="•"/>
              <a:defRPr/>
            </a:pPr>
            <a:r>
              <a:rPr lang="en-US" dirty="0"/>
              <a:t>Process the document by assigning it, splitting it into multiple documents, filing it away</a:t>
            </a:r>
            <a:endParaRPr lang="en-US" dirty="0">
              <a:cs typeface="Calibri"/>
            </a:endParaRPr>
          </a:p>
          <a:p>
            <a:pPr marL="171450" indent="-171450">
              <a:buFont typeface="Arial"/>
              <a:buChar char="•"/>
              <a:defRPr/>
            </a:pPr>
            <a:r>
              <a:rPr lang="en-US" dirty="0"/>
              <a:t>Most documents get filed in the right folder and assigned to someone for processing- we have incorporate new optical character recognition technology to identify the patient this fax is for and what kind of fax it is such as:</a:t>
            </a:r>
            <a:endParaRPr lang="en-US" dirty="0">
              <a:cs typeface="Calibri"/>
            </a:endParaRPr>
          </a:p>
          <a:p>
            <a:pPr marL="171450" indent="-171450">
              <a:buFont typeface="Arial"/>
              <a:buChar char="•"/>
              <a:defRPr/>
            </a:pPr>
            <a:r>
              <a:rPr lang="en-US" dirty="0"/>
              <a:t>Lab vs spam vs Rad</a:t>
            </a:r>
            <a:endParaRPr lang="en-US" dirty="0">
              <a:cs typeface="Calibri"/>
            </a:endParaRPr>
          </a:p>
          <a:p>
            <a:pPr marL="171450" indent="-171450">
              <a:buFont typeface="Arial"/>
              <a:buChar char="•"/>
              <a:defRPr/>
            </a:pPr>
            <a:r>
              <a:rPr lang="en-US" dirty="0"/>
              <a:t>It will show the level of confidence where the fax needs to go – which folder? </a:t>
            </a:r>
            <a:endParaRPr lang="en-US" dirty="0">
              <a:cs typeface="Calibri"/>
            </a:endParaRPr>
          </a:p>
          <a:p>
            <a:pPr marL="171450" indent="-171450">
              <a:buFont typeface="Arial"/>
              <a:buChar char="•"/>
              <a:defRPr/>
            </a:pPr>
            <a:r>
              <a:rPr lang="en-US" dirty="0"/>
              <a:t>User looks at information and validates what is detected is correct and clicks Save. </a:t>
            </a:r>
          </a:p>
          <a:p>
            <a:pPr marL="171450" indent="-171450">
              <a:buFont typeface="Arial"/>
              <a:buChar char="•"/>
              <a:defRPr/>
            </a:pPr>
            <a:r>
              <a:rPr lang="en-US" dirty="0"/>
              <a:t>No more dragging and dropping the faxes into the right folder. </a:t>
            </a:r>
            <a:endParaRPr lang="en-US" dirty="0">
              <a:cs typeface="Calibri"/>
            </a:endParaRPr>
          </a:p>
          <a:p>
            <a:pPr marL="171450" indent="-171450">
              <a:buFont typeface="Arial"/>
              <a:buChar char="•"/>
              <a:defRPr/>
            </a:pPr>
            <a:r>
              <a:rPr lang="en-US" dirty="0"/>
              <a:t>Much more intuitive and easier to use workflow.</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14</a:t>
            </a:fld>
            <a:endParaRPr lang="en-US"/>
          </a:p>
        </p:txBody>
      </p:sp>
    </p:spTree>
    <p:extLst>
      <p:ext uri="{BB962C8B-B14F-4D97-AF65-F5344CB8AC3E}">
        <p14:creationId xmlns:p14="http://schemas.microsoft.com/office/powerpoint/2010/main" val="762798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We also revamped our Lab Results screen with this new UI design in mind: </a:t>
            </a:r>
            <a:endParaRPr lang="en-US" dirty="0"/>
          </a:p>
          <a:p>
            <a:pPr marL="228600" indent="-228600">
              <a:buAutoNum type="arabicParenR"/>
            </a:pPr>
            <a:r>
              <a:rPr lang="en-US" b="1" dirty="0">
                <a:cs typeface="Calibri"/>
              </a:rPr>
              <a:t>Default view is now shown as a comparative view – showing past results by default to see progression of getting better or worse over time.  We're able to provide this trending lab result view now due to our partnership with IMO</a:t>
            </a:r>
            <a:r>
              <a:rPr lang="en-US" dirty="0">
                <a:cs typeface="Calibri"/>
              </a:rPr>
              <a:t>.</a:t>
            </a:r>
          </a:p>
          <a:p>
            <a:pPr marL="228600" indent="-228600">
              <a:buAutoNum type="arabicParenR"/>
            </a:pPr>
            <a:r>
              <a:rPr lang="en-US" dirty="0">
                <a:cs typeface="Calibri"/>
              </a:rPr>
              <a:t>CDSS recommendations- looking at the lab results and the provider's activity to display CDSS results for ordering more labs, dx, and prescriptions.  </a:t>
            </a:r>
          </a:p>
          <a:p>
            <a:pPr marL="228600" indent="-228600">
              <a:buAutoNum type="arabicParenR"/>
            </a:pPr>
            <a:r>
              <a:rPr lang="en-US" dirty="0">
                <a:cs typeface="Calibri"/>
              </a:rPr>
              <a:t>Automating the Assign to, Referred to and F/U fields – so if you always assign labs to a certain person in your office- the system will recognize that and assign these lab results to that person.  </a:t>
            </a:r>
          </a:p>
          <a:p>
            <a:pPr marL="228600" indent="-228600">
              <a:buAutoNum type="arabicParenR"/>
            </a:pPr>
            <a:r>
              <a:rPr lang="en-US" dirty="0">
                <a:cs typeface="Calibri"/>
              </a:rPr>
              <a:t>Same goes for Referrals and Follow-up – kick-off the process and generate a task or Referral immediately.</a:t>
            </a:r>
            <a:endParaRPr lang="en-US" dirty="0"/>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15</a:t>
            </a:fld>
            <a:endParaRPr lang="en-US"/>
          </a:p>
        </p:txBody>
      </p:sp>
    </p:spTree>
    <p:extLst>
      <p:ext uri="{BB962C8B-B14F-4D97-AF65-F5344CB8AC3E}">
        <p14:creationId xmlns:p14="http://schemas.microsoft.com/office/powerpoint/2010/main" val="288433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r>
              <a:rPr lang="en-US" b="1" dirty="0"/>
              <a:t>I believe a lot of you in the room might not be using our Mobile EHR app- Avalon. </a:t>
            </a:r>
          </a:p>
          <a:p>
            <a:pPr marL="285750" indent="-285750">
              <a:spcBef>
                <a:spcPts val="0"/>
              </a:spcBef>
              <a:spcAft>
                <a:spcPts val="0"/>
              </a:spcAft>
              <a:buFont typeface="Arial"/>
              <a:buChar char="•"/>
            </a:pPr>
            <a:r>
              <a:rPr lang="en-US" dirty="0"/>
              <a:t>It’s a free app that you can easily download from the App store.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We’ve made a lot of updates to it over the past year and added some cool new features: personalize dashboard with access to calendars, charts and </a:t>
            </a:r>
            <a:r>
              <a:rPr lang="en-US" b="1" dirty="0"/>
              <a:t>pending tasks</a:t>
            </a:r>
            <a:r>
              <a:rPr lang="en-US" dirty="0"/>
              <a:t>.</a:t>
            </a:r>
          </a:p>
          <a:p>
            <a:pPr marL="285750" indent="-285750">
              <a:spcBef>
                <a:spcPts val="0"/>
              </a:spcBef>
              <a:spcAft>
                <a:spcPts val="0"/>
              </a:spcAft>
              <a:buFont typeface="Arial"/>
              <a:buChar char="•"/>
            </a:pPr>
            <a:r>
              <a:rPr lang="en-US" dirty="0"/>
              <a:t>iOS and Android availability</a:t>
            </a:r>
            <a:endParaRPr lang="en-US" dirty="0">
              <a:cs typeface="Calibri"/>
            </a:endParaRPr>
          </a:p>
          <a:p>
            <a:pPr marL="285750" indent="-285750">
              <a:spcBef>
                <a:spcPts val="0"/>
              </a:spcBef>
              <a:spcAft>
                <a:spcPts val="0"/>
              </a:spcAft>
              <a:buFont typeface="Arial"/>
              <a:buChar char="•"/>
            </a:pPr>
            <a:r>
              <a:rPr lang="en-US" b="1" dirty="0">
                <a:cs typeface="Calibri"/>
              </a:rPr>
              <a:t>You should give it a try.  </a:t>
            </a:r>
          </a:p>
        </p:txBody>
      </p:sp>
      <p:sp>
        <p:nvSpPr>
          <p:cNvPr id="4" name="Slide Number Placeholder 3"/>
          <p:cNvSpPr>
            <a:spLocks noGrp="1"/>
          </p:cNvSpPr>
          <p:nvPr>
            <p:ph type="sldNum" sz="quarter" idx="5"/>
          </p:nvPr>
        </p:nvSpPr>
        <p:spPr/>
        <p:txBody>
          <a:bodyPr/>
          <a:lstStyle/>
          <a:p>
            <a:fld id="{80CF8537-080F-4480-9F89-EF1FDE34E6E3}" type="slidenum">
              <a:rPr lang="en-US" smtClean="0"/>
              <a:t>16</a:t>
            </a:fld>
            <a:endParaRPr lang="en-US"/>
          </a:p>
        </p:txBody>
      </p:sp>
    </p:spTree>
    <p:extLst>
      <p:ext uri="{BB962C8B-B14F-4D97-AF65-F5344CB8AC3E}">
        <p14:creationId xmlns:p14="http://schemas.microsoft.com/office/powerpoint/2010/main" val="2900812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Sans-Serif"/>
              <a:buChar char="•"/>
            </a:pPr>
            <a:r>
              <a:rPr lang="en-US" dirty="0"/>
              <a:t>You can now build out full-fledged </a:t>
            </a:r>
            <a:r>
              <a:rPr lang="en-US" b="1" dirty="0"/>
              <a:t>provider note</a:t>
            </a:r>
            <a:r>
              <a:rPr lang="en-US" dirty="0"/>
              <a:t> with </a:t>
            </a:r>
            <a:r>
              <a:rPr lang="en-US" b="1" dirty="0"/>
              <a:t>editable templates</a:t>
            </a:r>
            <a:endParaRPr lang="en-US" dirty="0"/>
          </a:p>
          <a:p>
            <a:pPr marL="285750" indent="-285750">
              <a:spcBef>
                <a:spcPts val="0"/>
              </a:spcBef>
              <a:spcAft>
                <a:spcPts val="0"/>
              </a:spcAft>
              <a:buFont typeface="Arial,Sans-Serif"/>
              <a:buChar char="•"/>
            </a:pPr>
            <a:r>
              <a:rPr lang="en-US" dirty="0"/>
              <a:t>Clinical components for order review and documentations revision (on the go)</a:t>
            </a:r>
          </a:p>
          <a:p>
            <a:pPr marL="285750" indent="-285750">
              <a:spcBef>
                <a:spcPts val="0"/>
              </a:spcBef>
              <a:spcAft>
                <a:spcPts val="0"/>
              </a:spcAft>
              <a:buFont typeface="Arial,Sans-Serif"/>
              <a:buChar char="•"/>
            </a:pPr>
            <a:r>
              <a:rPr lang="en-US" dirty="0"/>
              <a:t>Complete system that matches our web-based version.</a:t>
            </a:r>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17</a:t>
            </a:fld>
            <a:endParaRPr lang="en-US"/>
          </a:p>
        </p:txBody>
      </p:sp>
    </p:spTree>
    <p:extLst>
      <p:ext uri="{BB962C8B-B14F-4D97-AF65-F5344CB8AC3E}">
        <p14:creationId xmlns:p14="http://schemas.microsoft.com/office/powerpoint/2010/main" val="4003625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I run the CAP at CureMD.</a:t>
            </a:r>
            <a:endParaRPr lang="en-US" dirty="0"/>
          </a:p>
          <a:p>
            <a:pPr>
              <a:defRPr/>
            </a:pPr>
            <a:r>
              <a:rPr lang="en-US" dirty="0">
                <a:cs typeface="Calibri"/>
              </a:rPr>
              <a:t>I would love to have you sign up and participate.</a:t>
            </a:r>
            <a:endParaRPr lang="en-US" dirty="0"/>
          </a:p>
          <a:p>
            <a:pPr>
              <a:defRPr/>
            </a:pPr>
            <a:r>
              <a:rPr lang="en-US" dirty="0">
                <a:cs typeface="Calibri"/>
              </a:rPr>
              <a:t>You can even pick and choose which projects you are interested in doing. </a:t>
            </a:r>
          </a:p>
          <a:p>
            <a:pPr>
              <a:defRPr/>
            </a:pPr>
            <a:r>
              <a:rPr lang="en-US" dirty="0">
                <a:cs typeface="Calibri"/>
              </a:rPr>
              <a:t>I send out the Agenda prior to the call.</a:t>
            </a:r>
          </a:p>
          <a:p>
            <a:pPr>
              <a:defRPr/>
            </a:pPr>
            <a:r>
              <a:rPr lang="en-US" dirty="0">
                <a:cs typeface="Calibri"/>
              </a:rPr>
              <a:t>We meet every 3 weeks or so.</a:t>
            </a:r>
          </a:p>
          <a:p>
            <a:pPr>
              <a:defRPr/>
            </a:pPr>
            <a:r>
              <a:rPr lang="en-US" dirty="0">
                <a:cs typeface="Calibri"/>
              </a:rPr>
              <a:t>Benefit:  early access to new features coming down the line for CureMD and you can make </a:t>
            </a:r>
            <a:r>
              <a:rPr lang="en-US">
                <a:cs typeface="Calibri"/>
              </a:rPr>
              <a:t>a difference.</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18</a:t>
            </a:fld>
            <a:endParaRPr lang="en-US"/>
          </a:p>
        </p:txBody>
      </p:sp>
    </p:spTree>
    <p:extLst>
      <p:ext uri="{BB962C8B-B14F-4D97-AF65-F5344CB8AC3E}">
        <p14:creationId xmlns:p14="http://schemas.microsoft.com/office/powerpoint/2010/main" val="283239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19</a:t>
            </a:fld>
            <a:endParaRPr lang="en-US"/>
          </a:p>
        </p:txBody>
      </p:sp>
    </p:spTree>
    <p:extLst>
      <p:ext uri="{BB962C8B-B14F-4D97-AF65-F5344CB8AC3E}">
        <p14:creationId xmlns:p14="http://schemas.microsoft.com/office/powerpoint/2010/main" val="96740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r>
              <a:rPr lang="en-US" dirty="0"/>
              <a:t>One of the biggest areas where we are focused on in CureMD is revamping the Today’s Patients screens.</a:t>
            </a:r>
          </a:p>
          <a:p>
            <a:pPr marL="285750" indent="-285750">
              <a:spcBef>
                <a:spcPts val="0"/>
              </a:spcBef>
              <a:spcAft>
                <a:spcPts val="0"/>
              </a:spcAft>
              <a:buFont typeface="Arial"/>
              <a:buChar char="•"/>
            </a:pPr>
            <a:r>
              <a:rPr lang="en-US" b="1" dirty="0"/>
              <a:t>We want to make it as easy as possible to get the patient in the door, get them settled and ready to see the provider</a:t>
            </a:r>
            <a:r>
              <a:rPr lang="en-US" dirty="0"/>
              <a:t>.</a:t>
            </a:r>
          </a:p>
          <a:p>
            <a:pPr marL="285750" indent="-285750">
              <a:spcBef>
                <a:spcPts val="0"/>
              </a:spcBef>
              <a:spcAft>
                <a:spcPts val="0"/>
              </a:spcAft>
              <a:buFont typeface="Arial"/>
              <a:buChar char="•"/>
            </a:pPr>
            <a:r>
              <a:rPr lang="en-US" dirty="0"/>
              <a:t>For the Front Desk staff, we recognize that some of our modules are really clicky and takes extra effort to get things done.</a:t>
            </a:r>
          </a:p>
          <a:p>
            <a:pPr marL="285750" indent="-285750">
              <a:spcBef>
                <a:spcPts val="0"/>
              </a:spcBef>
              <a:spcAft>
                <a:spcPts val="0"/>
              </a:spcAft>
              <a:buFont typeface="Arial"/>
              <a:buChar char="•"/>
            </a:pPr>
            <a:r>
              <a:rPr lang="en-US" dirty="0"/>
              <a:t>Example of this is the check in process with our current Scheduler.  Find patient on the grid&gt;click the patient&gt;menu comes up&gt;click Check-In&gt;start process begins</a:t>
            </a:r>
            <a:endParaRPr lang="en-US" dirty="0">
              <a:cs typeface="Calibri"/>
            </a:endParaRPr>
          </a:p>
          <a:p>
            <a:pPr marL="285750" indent="-285750">
              <a:spcBef>
                <a:spcPts val="0"/>
              </a:spcBef>
              <a:spcAft>
                <a:spcPts val="0"/>
              </a:spcAft>
              <a:buFont typeface="Arial"/>
              <a:buChar char="•"/>
            </a:pPr>
            <a:r>
              <a:rPr lang="en-US" dirty="0"/>
              <a:t>This has been a big client request  - </a:t>
            </a:r>
            <a:r>
              <a:rPr lang="en-US" b="1" dirty="0"/>
              <a:t>the ability to see Scheduled Patients in Today’s Patients </a:t>
            </a:r>
            <a:endParaRPr lang="en-US" b="1" dirty="0">
              <a:cs typeface="Calibri"/>
            </a:endParaRPr>
          </a:p>
          <a:p>
            <a:pPr marL="285750" indent="-285750">
              <a:spcBef>
                <a:spcPts val="0"/>
              </a:spcBef>
              <a:spcAft>
                <a:spcPts val="0"/>
              </a:spcAft>
              <a:buFont typeface="Arial"/>
              <a:buChar char="•"/>
            </a:pPr>
            <a:r>
              <a:rPr lang="en-US" dirty="0"/>
              <a:t>Now – you will have the **</a:t>
            </a:r>
            <a:r>
              <a:rPr lang="en-US" b="1" dirty="0"/>
              <a:t>Ability to access and check in Scheduled patients from the Today’s Patients screen</a:t>
            </a:r>
            <a:r>
              <a:rPr lang="en-US" dirty="0"/>
              <a:t>.</a:t>
            </a:r>
            <a:endParaRPr lang="en-US" dirty="0">
              <a:cs typeface="Calibri"/>
            </a:endParaRPr>
          </a:p>
          <a:p>
            <a:pPr marL="285750" indent="-285750">
              <a:spcBef>
                <a:spcPts val="0"/>
              </a:spcBef>
              <a:spcAft>
                <a:spcPts val="0"/>
              </a:spcAft>
              <a:buFont typeface="Arial"/>
              <a:buChar char="•"/>
            </a:pPr>
            <a:r>
              <a:rPr lang="en-US" dirty="0"/>
              <a:t>Much simpler workflow than what you have on the scheduler.</a:t>
            </a:r>
            <a:endParaRPr lang="en-US" dirty="0">
              <a:cs typeface="Calibri"/>
            </a:endParaRPr>
          </a:p>
          <a:p>
            <a:pPr marL="285750" indent="-285750">
              <a:spcBef>
                <a:spcPts val="0"/>
              </a:spcBef>
              <a:spcAft>
                <a:spcPts val="0"/>
              </a:spcAft>
              <a:buFont typeface="Arial"/>
              <a:buChar char="•"/>
            </a:pPr>
            <a:r>
              <a:rPr lang="en-US" dirty="0"/>
              <a:t>Updates automatically- so 5 people can work on the scheduler at the same time and not step on anyone’s toes.</a:t>
            </a:r>
            <a:endParaRPr lang="en-US" dirty="0">
              <a:cs typeface="Calibri"/>
            </a:endParaRPr>
          </a:p>
          <a:p>
            <a:pPr marL="285750" indent="-285750">
              <a:spcBef>
                <a:spcPts val="0"/>
              </a:spcBef>
              <a:spcAft>
                <a:spcPts val="0"/>
              </a:spcAft>
              <a:buFont typeface="Arial"/>
              <a:buChar char="•"/>
            </a:pPr>
            <a:r>
              <a:rPr lang="en-US" dirty="0">
                <a:cs typeface="Calibri"/>
              </a:rPr>
              <a:t>Other features on this screen:  Ability to toggle between Scheduled Patients, Checked-In Patients and Checked Out Patients with a counter for the number of pts in each category.</a:t>
            </a:r>
          </a:p>
          <a:p>
            <a:pPr marL="285750" indent="-285750">
              <a:spcBef>
                <a:spcPts val="0"/>
              </a:spcBef>
              <a:spcAft>
                <a:spcPts val="0"/>
              </a:spcAft>
              <a:buFont typeface="Arial"/>
              <a:buChar char="•"/>
            </a:pPr>
            <a:r>
              <a:rPr lang="en-US" dirty="0">
                <a:cs typeface="Calibri"/>
              </a:rPr>
              <a:t>You can filter on by the Provider’s Location or Group the patients by the Provider or Resource.</a:t>
            </a:r>
          </a:p>
          <a:p>
            <a:pPr marL="285750" indent="-285750">
              <a:spcBef>
                <a:spcPts val="0"/>
              </a:spcBef>
              <a:spcAft>
                <a:spcPts val="0"/>
              </a:spcAft>
              <a:buFont typeface="Arial"/>
              <a:buChar char="•"/>
            </a:pPr>
            <a:r>
              <a:rPr lang="en-US" dirty="0">
                <a:cs typeface="Calibri"/>
              </a:rPr>
              <a:t>You can easily toggle between Dates by selecting the forward or backwards arrow or find a specific date on the Calendar.</a:t>
            </a:r>
          </a:p>
          <a:p>
            <a:pPr marL="285750" indent="-285750">
              <a:spcBef>
                <a:spcPts val="0"/>
              </a:spcBef>
              <a:spcAft>
                <a:spcPts val="0"/>
              </a:spcAft>
              <a:buFont typeface="Arial"/>
              <a:buChar char="•"/>
            </a:pPr>
            <a:r>
              <a:rPr lang="en-US" dirty="0">
                <a:cs typeface="Calibri"/>
              </a:rPr>
              <a:t>You can easily search for a patient – first name, last name, DOB, phone # or Reason</a:t>
            </a:r>
          </a:p>
          <a:p>
            <a:pPr marL="285750" indent="-285750">
              <a:spcBef>
                <a:spcPts val="0"/>
              </a:spcBef>
              <a:spcAft>
                <a:spcPts val="0"/>
              </a:spcAft>
              <a:buFont typeface="Arial"/>
              <a:buChar char="•"/>
            </a:pPr>
            <a:r>
              <a:rPr lang="en-US" b="0" dirty="0">
                <a:cs typeface="Calibri"/>
              </a:rPr>
              <a:t>We’ve also added Tags under the Patient’s Name to provide you with relevant clinical information like the red flags denoting confidential patient and LEP – limited English proficiency.</a:t>
            </a:r>
          </a:p>
          <a:p>
            <a:pPr marL="285750" indent="-285750">
              <a:spcBef>
                <a:spcPts val="0"/>
              </a:spcBef>
              <a:spcAft>
                <a:spcPts val="0"/>
              </a:spcAft>
              <a:buFont typeface="Arial"/>
              <a:buChar char="•"/>
            </a:pPr>
            <a:r>
              <a:rPr lang="en-US" dirty="0"/>
              <a:t>Complete the check-in process in one smooth workflow.</a:t>
            </a:r>
            <a:endParaRPr lang="en-US" dirty="0">
              <a:cs typeface="Calibri"/>
            </a:endParaRPr>
          </a:p>
          <a:p>
            <a:endParaRPr lang="en-US" dirty="0"/>
          </a:p>
          <a:p>
            <a:r>
              <a:rPr lang="en-US" b="1" dirty="0"/>
              <a:t>Three icons to the left of Check-In button </a:t>
            </a:r>
            <a:r>
              <a:rPr lang="en-US" dirty="0"/>
              <a:t>(tool tip will appear when you hover over it):</a:t>
            </a:r>
          </a:p>
          <a:p>
            <a:pPr marL="228600" indent="-228600">
              <a:buAutoNum type="arabicParenR"/>
            </a:pPr>
            <a:r>
              <a:rPr lang="en-US" dirty="0"/>
              <a:t>Appointment Notes  where you can add in notes.</a:t>
            </a:r>
          </a:p>
          <a:p>
            <a:pPr marL="228600" indent="-228600">
              <a:buAutoNum type="arabicParenR"/>
            </a:pPr>
            <a:r>
              <a:rPr lang="en-US" dirty="0"/>
              <a:t>Timeline – where you can view timeline logs of the appt</a:t>
            </a:r>
          </a:p>
          <a:p>
            <a:pPr marL="228600" indent="-228600">
              <a:buAutoNum type="arabicParenR"/>
            </a:pPr>
            <a:r>
              <a:rPr lang="en-US" dirty="0"/>
              <a:t>Messages – where you’re able to communicate with other practice users.</a:t>
            </a:r>
          </a:p>
          <a:p>
            <a:pPr marL="0" indent="0">
              <a:buNone/>
            </a:pPr>
            <a:r>
              <a:rPr lang="en-US" dirty="0"/>
              <a:t>Note:  When you click the icon, it will open the respective component in the right panel.</a:t>
            </a:r>
          </a:p>
          <a:p>
            <a:pPr marL="228600" indent="-228600">
              <a:buAutoNum type="arabicParenR"/>
            </a:pPr>
            <a:endParaRPr lang="en-US" dirty="0"/>
          </a:p>
          <a:p>
            <a:pPr marL="0" indent="0">
              <a:buNone/>
            </a:pPr>
            <a:r>
              <a:rPr lang="en-US" b="1" dirty="0"/>
              <a:t>Dropdown next to Check-In</a:t>
            </a:r>
            <a:r>
              <a:rPr lang="en-US" dirty="0"/>
              <a:t>:  Allows the user to change the patient’s status.  You can mark the patient as a No-Show or Cancel the Appt. </a:t>
            </a:r>
          </a:p>
        </p:txBody>
      </p:sp>
      <p:sp>
        <p:nvSpPr>
          <p:cNvPr id="4" name="Slide Number Placeholder 3"/>
          <p:cNvSpPr>
            <a:spLocks noGrp="1"/>
          </p:cNvSpPr>
          <p:nvPr>
            <p:ph type="sldNum" sz="quarter" idx="5"/>
          </p:nvPr>
        </p:nvSpPr>
        <p:spPr/>
        <p:txBody>
          <a:bodyPr/>
          <a:lstStyle/>
          <a:p>
            <a:fld id="{80CF8537-080F-4480-9F89-EF1FDE34E6E3}" type="slidenum">
              <a:rPr lang="en-US" smtClean="0"/>
              <a:t>2</a:t>
            </a:fld>
            <a:endParaRPr lang="en-US"/>
          </a:p>
        </p:txBody>
      </p:sp>
    </p:spTree>
    <p:extLst>
      <p:ext uri="{BB962C8B-B14F-4D97-AF65-F5344CB8AC3E}">
        <p14:creationId xmlns:p14="http://schemas.microsoft.com/office/powerpoint/2010/main" val="133704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the patient’s name on the Today’s Patients dashboard, the Patient Profile becomes available.  </a:t>
            </a:r>
          </a:p>
          <a:p>
            <a:pPr marL="171450" indent="-171450">
              <a:buFont typeface="Arial" panose="020B0604020202020204" pitchFamily="34" charset="0"/>
              <a:buChar char="•"/>
            </a:pPr>
            <a:r>
              <a:rPr lang="en-US" dirty="0"/>
              <a:t>You can verify the patient information you have on file.  Make any edits as needed to the patient’s insurance, address and phone number.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add new insurance cards, attach a referral or add patient consents.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3</a:t>
            </a:fld>
            <a:endParaRPr lang="en-US"/>
          </a:p>
        </p:txBody>
      </p:sp>
    </p:spTree>
    <p:extLst>
      <p:ext uri="{BB962C8B-B14F-4D97-AF65-F5344CB8AC3E}">
        <p14:creationId xmlns:p14="http://schemas.microsoft.com/office/powerpoint/2010/main" val="309296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0"/>
              </a:spcAft>
              <a:buFont typeface="Arial" panose="020B0604020202020204" pitchFamily="34" charset="0"/>
              <a:buChar char="•"/>
            </a:pPr>
            <a:r>
              <a:rPr lang="en-US" dirty="0"/>
              <a:t>Once the patient is checked in, the nurse can start the intake process and click “Start Intake” that launches to a new workflow where the nurse/MA can get vitals and fill out or review any intake forms for the patient.</a:t>
            </a:r>
          </a:p>
          <a:p>
            <a:pPr marL="171450" indent="-171450">
              <a:buFont typeface="Arial" panose="020B0604020202020204" pitchFamily="34" charset="0"/>
              <a:buChar char="•"/>
            </a:pPr>
            <a:r>
              <a:rPr lang="en-US" dirty="0"/>
              <a:t>Once the nurse has completed their Intake,  they can change the status to “Ready for the Provider” and the provider can “Start Exam” by clicking on the Start Exam button and launch into their workflow.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buttons on the far right hand side will launch the nurse or the provider out into their workflow  – like Start Intake, Edit Intake, Start Exam, Edit Exam, etc. where when the user selects these buttons.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You’ll also notice on this screen that - there are various Statuses the user can </a:t>
            </a:r>
            <a:r>
              <a:rPr lang="en-US" b="1" dirty="0"/>
              <a:t>toggle between based upon where the patient is in their journey: </a:t>
            </a:r>
            <a:r>
              <a:rPr lang="en-US" dirty="0"/>
              <a:t>  “</a:t>
            </a:r>
            <a:r>
              <a:rPr lang="en-US" b="1" dirty="0"/>
              <a:t>Checked-In</a:t>
            </a:r>
            <a:r>
              <a:rPr lang="en-US" dirty="0"/>
              <a:t>”, “</a:t>
            </a:r>
            <a:r>
              <a:rPr lang="en-US" b="1" dirty="0"/>
              <a:t>Ready for Nurse”, With Nurse, Ready for Provider, With Provider</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also </a:t>
            </a:r>
            <a:r>
              <a:rPr lang="en-US" b="1" dirty="0"/>
              <a:t>toggle between Rooms:  Nurse room, Exam Room  1, 2, etc.</a:t>
            </a:r>
          </a:p>
          <a:p>
            <a:pPr marL="171450" indent="-171450">
              <a:spcBef>
                <a:spcPts val="0"/>
              </a:spcBef>
              <a:spcAft>
                <a:spcPts val="0"/>
              </a:spcAft>
              <a:buFont typeface="Arial" panose="020B0604020202020204" pitchFamily="34" charset="0"/>
              <a:buChar char="•"/>
            </a:pPr>
            <a:r>
              <a:rPr lang="en-US" dirty="0"/>
              <a:t>Key metrics on this screen include:  When the Patient Checked-In, Wait Time, and Visit Duration are all seen on this screen.</a:t>
            </a:r>
          </a:p>
          <a:p>
            <a:pPr marL="171450" indent="-171450">
              <a:spcBef>
                <a:spcPts val="0"/>
              </a:spcBef>
              <a:spcAft>
                <a:spcPts val="0"/>
              </a:spcAft>
              <a:buFont typeface="Arial" panose="020B0604020202020204" pitchFamily="34" charset="0"/>
              <a:buChar char="•"/>
            </a:pPr>
            <a:r>
              <a:rPr lang="en-US" dirty="0"/>
              <a:t>Wait List icon on this screen In the event that a patient cancels or is a no-show.  You can quickly access your wait list of patients and fill that canceled appointment immediately. </a:t>
            </a:r>
          </a:p>
          <a:p>
            <a:pPr marL="0" indent="0">
              <a:spcBef>
                <a:spcPts val="0"/>
              </a:spcBef>
              <a:spcAft>
                <a:spcPts val="0"/>
              </a:spcAft>
              <a:buFont typeface="Arial" panose="020B0604020202020204" pitchFamily="34" charset="0"/>
              <a:buNone/>
            </a:pPr>
            <a:endParaRPr lang="en-US" dirty="0"/>
          </a:p>
          <a:p>
            <a:pPr marL="285750" indent="-285750">
              <a:spcBef>
                <a:spcPts val="0"/>
              </a:spcBef>
              <a:spcAft>
                <a:spcPts val="0"/>
              </a:spcAft>
              <a:buFont typeface="Arial"/>
              <a:buChar cha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4</a:t>
            </a:fld>
            <a:endParaRPr lang="en-US"/>
          </a:p>
        </p:txBody>
      </p:sp>
    </p:spTree>
    <p:extLst>
      <p:ext uri="{BB962C8B-B14F-4D97-AF65-F5344CB8AC3E}">
        <p14:creationId xmlns:p14="http://schemas.microsoft.com/office/powerpoint/2010/main" val="338146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screen the provider will see after they click Start Exam is our new Clinical Overview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have c</a:t>
            </a:r>
            <a:r>
              <a:rPr lang="en-US" dirty="0"/>
              <a:t>ompletely </a:t>
            </a:r>
            <a:r>
              <a:rPr lang="en-US" b="1" dirty="0"/>
              <a:t>revamped our Clinical Overview screen</a:t>
            </a:r>
            <a:r>
              <a:rPr lang="en-US" dirty="0"/>
              <a:t>- now it is very interactive and provides the provider with all the relevant clinical information on the patient before they are seen.</a:t>
            </a:r>
            <a:endParaRPr lang="en-US" dirty="0">
              <a:cs typeface="Calibri"/>
            </a:endParaRPr>
          </a:p>
          <a:p>
            <a:r>
              <a:rPr lang="en-US" dirty="0">
                <a:cs typeface="Calibri"/>
              </a:rPr>
              <a:t>Such as:  Allergies, Medications, Dx, Intake forms, Lab Results, recent Vitals, summary of previous visits, external documents if the patient went someone in-between seeing the provider like an urgent care, Alerts, etc. </a:t>
            </a:r>
          </a:p>
          <a:p>
            <a:pPr marL="0" indent="0">
              <a:buFont typeface="Arial" panose="020B0604020202020204" pitchFamily="34" charset="0"/>
              <a:buNone/>
            </a:pPr>
            <a:r>
              <a:rPr lang="en-US" dirty="0">
                <a:cs typeface="Calibri"/>
              </a:rPr>
              <a:t>You can now trend or graph the data points for the separate Clinical Component segments. </a:t>
            </a:r>
          </a:p>
          <a:p>
            <a:pPr marL="0" indent="0">
              <a:buFont typeface="Arial"/>
              <a:buNone/>
            </a:pPr>
            <a:r>
              <a:rPr lang="en-US" dirty="0">
                <a:cs typeface="Calibri"/>
              </a:rPr>
              <a:t>We would like to present the data in a unified single view where the user can plot different segments of the data against each other for the best use case scenarios.</a:t>
            </a:r>
          </a:p>
          <a:p>
            <a:pPr marL="171450" indent="-171450">
              <a:buFont typeface="Arial"/>
              <a:buChar char="•"/>
            </a:pPr>
            <a:r>
              <a:rPr lang="en-US" i="1" dirty="0">
                <a:solidFill>
                  <a:schemeClr val="tx1">
                    <a:lumMod val="50000"/>
                    <a:lumOff val="50000"/>
                  </a:schemeClr>
                </a:solidFill>
                <a:cs typeface="Calibri"/>
              </a:rPr>
              <a:t>For instance- you could plot your systolic/diastolic BP against your BP medication based on dosage/time used.</a:t>
            </a:r>
          </a:p>
          <a:p>
            <a:pPr marL="171450" indent="-171450">
              <a:buFont typeface="Arial"/>
              <a:buChar char="•"/>
            </a:pPr>
            <a:r>
              <a:rPr lang="en-US" i="1" dirty="0">
                <a:solidFill>
                  <a:schemeClr val="tx1">
                    <a:lumMod val="50000"/>
                    <a:lumOff val="50000"/>
                  </a:schemeClr>
                </a:solidFill>
                <a:cs typeface="Calibri"/>
              </a:rPr>
              <a:t>These graphs would be configurable - customizable</a:t>
            </a:r>
          </a:p>
          <a:p>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5</a:t>
            </a:fld>
            <a:endParaRPr lang="en-US"/>
          </a:p>
        </p:txBody>
      </p:sp>
    </p:spTree>
    <p:extLst>
      <p:ext uri="{BB962C8B-B14F-4D97-AF65-F5344CB8AC3E}">
        <p14:creationId xmlns:p14="http://schemas.microsoft.com/office/powerpoint/2010/main" val="116358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cs typeface="Calibri"/>
              </a:rPr>
              <a:t>Here’s a high level summary for those of you who were unable to attend yesterday’s breakout session on Commonwell and Care Quality- largest record sharing network in the US.</a:t>
            </a:r>
            <a:endParaRPr lang="en-US" b="0" dirty="0"/>
          </a:p>
          <a:p>
            <a:pPr marL="171450" indent="-171450">
              <a:buFont typeface="Arial,Sans-Serif"/>
              <a:buChar char="•"/>
            </a:pPr>
            <a:r>
              <a:rPr lang="en-US" b="0" dirty="0"/>
              <a:t>Currently we have access to individual documents flowing into CureMD and you can view and reconcile the meds, allergies and dx on these individual documents to the information we have in CureMD.  </a:t>
            </a:r>
          </a:p>
          <a:p>
            <a:pPr marL="171450" indent="-171450">
              <a:buFont typeface="Arial,Sans-Serif"/>
              <a:buChar char="•"/>
            </a:pPr>
            <a:r>
              <a:rPr lang="en-US" b="0" dirty="0"/>
              <a:t>In the very near future though, you will have access to a summarize view of all of that information.  </a:t>
            </a:r>
          </a:p>
          <a:p>
            <a:pPr marL="171450" indent="-171450">
              <a:buFont typeface="Arial,Sans-Serif"/>
              <a:buChar char="•"/>
            </a:pPr>
            <a:r>
              <a:rPr lang="en-US" b="0" dirty="0"/>
              <a:t>But, you need to sign up to participate in this network sharing of records.  </a:t>
            </a:r>
          </a:p>
          <a:p>
            <a:endParaRPr lang="en-US" b="0" dirty="0"/>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6</a:t>
            </a:fld>
            <a:endParaRPr lang="en-US"/>
          </a:p>
        </p:txBody>
      </p:sp>
    </p:spTree>
    <p:extLst>
      <p:ext uri="{BB962C8B-B14F-4D97-AF65-F5344CB8AC3E}">
        <p14:creationId xmlns:p14="http://schemas.microsoft.com/office/powerpoint/2010/main" val="403114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Currently- you can easily reconcile the data in CureMD against the data in an external document for Allergies, Dx and Medications.  Once you complete and save the reconciliation, you can import the data into the chart</a:t>
            </a:r>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7</a:t>
            </a:fld>
            <a:endParaRPr lang="en-US"/>
          </a:p>
        </p:txBody>
      </p:sp>
    </p:spTree>
    <p:extLst>
      <p:ext uri="{BB962C8B-B14F-4D97-AF65-F5344CB8AC3E}">
        <p14:creationId xmlns:p14="http://schemas.microsoft.com/office/powerpoint/2010/main" val="427435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r>
              <a:rPr lang="en-US" b="0" dirty="0"/>
              <a:t>I know some of you in the room were active participants in being Beta clients for our Treatment Plan.  I want to thank you for that.</a:t>
            </a:r>
          </a:p>
          <a:p>
            <a:pPr marL="285750" indent="-285750">
              <a:spcBef>
                <a:spcPts val="0"/>
              </a:spcBef>
              <a:spcAft>
                <a:spcPts val="0"/>
              </a:spcAft>
              <a:buFont typeface="Arial"/>
              <a:buChar char="•"/>
            </a:pPr>
            <a:r>
              <a:rPr lang="en-US" b="0" dirty="0"/>
              <a:t>In the past, we have worked with some of the local health departments to ensure we are doing workflows that are important to you. </a:t>
            </a:r>
          </a:p>
          <a:p>
            <a:pPr marL="285750" indent="-285750">
              <a:spcBef>
                <a:spcPts val="0"/>
              </a:spcBef>
              <a:spcAft>
                <a:spcPts val="0"/>
              </a:spcAft>
              <a:buFont typeface="Arial"/>
              <a:buChar char="•"/>
            </a:pPr>
            <a:r>
              <a:rPr lang="en-US" b="0" dirty="0"/>
              <a:t>One such workflow that we integrated within the Tx Plan for the PH sector was the inventory Rx scanner barcode workflow for medications.</a:t>
            </a:r>
          </a:p>
          <a:p>
            <a:pPr marL="0" indent="0">
              <a:spcBef>
                <a:spcPts val="0"/>
              </a:spcBef>
              <a:spcAft>
                <a:spcPts val="0"/>
              </a:spcAft>
              <a:buFont typeface="Arial" panose="020B0604020202020204" pitchFamily="34" charset="0"/>
              <a:buNone/>
            </a:pPr>
            <a:endParaRPr lang="en-US" b="0" dirty="0"/>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8</a:t>
            </a:fld>
            <a:endParaRPr lang="en-US"/>
          </a:p>
        </p:txBody>
      </p:sp>
    </p:spTree>
    <p:extLst>
      <p:ext uri="{BB962C8B-B14F-4D97-AF65-F5344CB8AC3E}">
        <p14:creationId xmlns:p14="http://schemas.microsoft.com/office/powerpoint/2010/main" val="94036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two screen shots displaying the new Inventory Rx Scanner Workflow in the Tx Plan.</a:t>
            </a:r>
          </a:p>
          <a:p>
            <a:endParaRPr lang="en-US" dirty="0"/>
          </a:p>
          <a:p>
            <a:r>
              <a:rPr lang="en-US" dirty="0"/>
              <a:t>The user can scan the barcode for the medication or manually type in the barcode.  Then it will display the InventoryRx information – Pharmacy name, Provider, Reserve (checkbox) on the next screen before you sign off on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be doing a break out session later this afternoon on the Tx Plan and the updates we are planning to make to it that will be rolled out in the first half of next year.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0CF8537-080F-4480-9F89-EF1FDE34E6E3}" type="slidenum">
              <a:rPr lang="en-US" smtClean="0"/>
              <a:t>9</a:t>
            </a:fld>
            <a:endParaRPr lang="en-US"/>
          </a:p>
        </p:txBody>
      </p:sp>
    </p:spTree>
    <p:extLst>
      <p:ext uri="{BB962C8B-B14F-4D97-AF65-F5344CB8AC3E}">
        <p14:creationId xmlns:p14="http://schemas.microsoft.com/office/powerpoint/2010/main" val="178953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D00C-681E-B286-8674-7ED56B168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83B883-072F-6988-3CDA-037AEEECA6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F11DEB-E66C-4109-3996-F0C6AC143CE3}"/>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252A88D3-FB85-60AB-BD94-0EF6FB134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CF66D-A3C4-26A7-4DF2-17EBC10D7F59}"/>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190389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7708-08F1-F3FB-5C83-A2C20261B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AAC9CB-241E-227E-42F0-051A53B11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D594D-10D7-6EEB-F167-66B6DC1AC9AD}"/>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61BD2756-F7D0-FADC-0995-973E420B4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3622B-FE29-291D-0194-018144715107}"/>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132510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CDE35-22FA-3B83-642D-77B24F9ACA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313EDF-2AFF-08D2-7DEF-3387AF755B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D13DD-8F82-6F8B-0D97-C5A1B931F667}"/>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7720BA13-9422-1B73-2357-A538B0E1F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39DFD-1431-C937-55C2-9C19FEB211B2}"/>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70058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8932-9DD8-83E3-3668-C15D109B3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E1479-E92C-5033-1C0A-B5EE313818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4617-FAA3-B221-FA1B-FF26ECB6FA70}"/>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0769F9D0-A0AA-82A1-D847-9ED0681F0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1C212-E58E-C3E1-ACC5-0CE2F88BC52B}"/>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323612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0677-E110-04B0-4C54-47160B7822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44B60C-37E9-E836-AA64-DE59C3E719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189DC-A8BA-4619-EDC8-32CEE756BC06}"/>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7A8D0FA0-83FA-A9AF-D6C5-08D94359E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45158-1E09-E5C1-C2AE-B0741C9A7331}"/>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320235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4489-798D-31AF-2542-8AFAC63E2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9FBB4B-8E14-2476-04CC-F2958D742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C1F730-A04F-3760-685D-7674FF2A4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01FF6B-77D7-CD35-5284-29C12740D5AB}"/>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6" name="Footer Placeholder 5">
            <a:extLst>
              <a:ext uri="{FF2B5EF4-FFF2-40B4-BE49-F238E27FC236}">
                <a16:creationId xmlns:a16="http://schemas.microsoft.com/office/drawing/2014/main" id="{2B3ACFB5-7F67-90C2-9FDE-E2FBFBE6B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9ED09-DE82-B970-1855-AB77BF1451EB}"/>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406051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E40E-E01A-A3AE-0793-93CF0762D4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BC0481-DF2F-0295-6135-A9C678693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C725EF-3A84-9A04-68FD-E934334987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D4C09E-960B-BB11-A9B7-E9E677B1E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954891-B3C6-4443-0DC7-2B5A65B426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A3A3B6-7E07-6700-EAD2-5F74AA84A08B}"/>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8" name="Footer Placeholder 7">
            <a:extLst>
              <a:ext uri="{FF2B5EF4-FFF2-40B4-BE49-F238E27FC236}">
                <a16:creationId xmlns:a16="http://schemas.microsoft.com/office/drawing/2014/main" id="{6511083E-088A-5084-B8B1-8CEB756AFE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F2A5A-C01B-5E1C-377E-600D039638A3}"/>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12473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D505-B1F8-ED2F-BBF7-F1B0AEE6B8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92B2A6-9CD8-8B3E-704E-BE64AE10429D}"/>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4" name="Footer Placeholder 3">
            <a:extLst>
              <a:ext uri="{FF2B5EF4-FFF2-40B4-BE49-F238E27FC236}">
                <a16:creationId xmlns:a16="http://schemas.microsoft.com/office/drawing/2014/main" id="{29EA3E0D-7535-C51A-19C8-A5E844430C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B201A-B8FE-1218-2517-C3F2A0994B28}"/>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150829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5F0F72-6C31-A702-7C77-59A44B0D089D}"/>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3" name="Footer Placeholder 2">
            <a:extLst>
              <a:ext uri="{FF2B5EF4-FFF2-40B4-BE49-F238E27FC236}">
                <a16:creationId xmlns:a16="http://schemas.microsoft.com/office/drawing/2014/main" id="{F244177E-5C0C-5030-6AF0-F634627CAF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FF70B-AAF5-DC8E-7642-B94959DCD722}"/>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42583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24B3-7E81-D3F8-2706-55E05E018C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886436-10AB-888D-194F-C3DB07F82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3DDA4B-AAE4-8C4F-0AB3-6739CB6AA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0B400-5B8B-1C4F-E4A5-196517C6627E}"/>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6" name="Footer Placeholder 5">
            <a:extLst>
              <a:ext uri="{FF2B5EF4-FFF2-40B4-BE49-F238E27FC236}">
                <a16:creationId xmlns:a16="http://schemas.microsoft.com/office/drawing/2014/main" id="{F9EA7938-8445-082D-879F-6A21D5C2B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9C9BA-1753-4849-A70F-C16FACAABF5E}"/>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218173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EB04-D7C0-7C71-17F7-07ED8C850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9AAD7-41AF-6560-27F1-6201107BB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83F591-B40C-88BC-FE53-570604C1E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89ECF-27A6-41CC-59FE-1DDC14CF75E4}"/>
              </a:ext>
            </a:extLst>
          </p:cNvPr>
          <p:cNvSpPr>
            <a:spLocks noGrp="1"/>
          </p:cNvSpPr>
          <p:nvPr>
            <p:ph type="dt" sz="half" idx="10"/>
          </p:nvPr>
        </p:nvSpPr>
        <p:spPr/>
        <p:txBody>
          <a:bodyPr/>
          <a:lstStyle/>
          <a:p>
            <a:fld id="{96249BB7-E8D8-47DB-916B-4F310E49D759}" type="datetimeFigureOut">
              <a:rPr lang="en-US" smtClean="0"/>
              <a:t>9/28/2023</a:t>
            </a:fld>
            <a:endParaRPr lang="en-US"/>
          </a:p>
        </p:txBody>
      </p:sp>
      <p:sp>
        <p:nvSpPr>
          <p:cNvPr id="6" name="Footer Placeholder 5">
            <a:extLst>
              <a:ext uri="{FF2B5EF4-FFF2-40B4-BE49-F238E27FC236}">
                <a16:creationId xmlns:a16="http://schemas.microsoft.com/office/drawing/2014/main" id="{38BEDC50-C768-0380-4D38-01C137C4A1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B1AAE-48F5-A8BE-B25D-4F31C1CC3513}"/>
              </a:ext>
            </a:extLst>
          </p:cNvPr>
          <p:cNvSpPr>
            <a:spLocks noGrp="1"/>
          </p:cNvSpPr>
          <p:nvPr>
            <p:ph type="sldNum" sz="quarter" idx="12"/>
          </p:nvPr>
        </p:nvSpPr>
        <p:spPr/>
        <p:txBody>
          <a:bodyPr/>
          <a:lstStyle/>
          <a:p>
            <a:fld id="{2999400E-F18E-4F4F-A422-96592B30BAC2}" type="slidenum">
              <a:rPr lang="en-US" smtClean="0"/>
              <a:t>‹#›</a:t>
            </a:fld>
            <a:endParaRPr lang="en-US"/>
          </a:p>
        </p:txBody>
      </p:sp>
    </p:spTree>
    <p:extLst>
      <p:ext uri="{BB962C8B-B14F-4D97-AF65-F5344CB8AC3E}">
        <p14:creationId xmlns:p14="http://schemas.microsoft.com/office/powerpoint/2010/main" val="302196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D0626-1DE8-4AE8-6B58-FB1739FCE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419C09-767C-1891-43C1-785F28409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992FE-45CF-849B-BB88-341B8A24C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49BB7-E8D8-47DB-916B-4F310E49D759}" type="datetimeFigureOut">
              <a:rPr lang="en-US" smtClean="0"/>
              <a:t>9/28/2023</a:t>
            </a:fld>
            <a:endParaRPr lang="en-US"/>
          </a:p>
        </p:txBody>
      </p:sp>
      <p:sp>
        <p:nvSpPr>
          <p:cNvPr id="5" name="Footer Placeholder 4">
            <a:extLst>
              <a:ext uri="{FF2B5EF4-FFF2-40B4-BE49-F238E27FC236}">
                <a16:creationId xmlns:a16="http://schemas.microsoft.com/office/drawing/2014/main" id="{2801F5FA-4905-7E54-755A-049028506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33539B-FC0D-6C07-5006-4D0F9D2F4B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9400E-F18E-4F4F-A422-96592B30BAC2}" type="slidenum">
              <a:rPr lang="en-US" smtClean="0"/>
              <a:t>‹#›</a:t>
            </a:fld>
            <a:endParaRPr lang="en-US"/>
          </a:p>
        </p:txBody>
      </p:sp>
    </p:spTree>
    <p:extLst>
      <p:ext uri="{BB962C8B-B14F-4D97-AF65-F5344CB8AC3E}">
        <p14:creationId xmlns:p14="http://schemas.microsoft.com/office/powerpoint/2010/main" val="407506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www.sapeople.com/2021/01/26/dont-call-us-heroes-health-workers-overwhelmed-by-covid-19-want-help-not-praise/"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maxpixel.net/Guide-Help-Faq-Question-Answer-Test-Question-Mark-160071"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tree with colorful leaves&#10;&#10;Description automatically generated">
            <a:extLst>
              <a:ext uri="{FF2B5EF4-FFF2-40B4-BE49-F238E27FC236}">
                <a16:creationId xmlns:a16="http://schemas.microsoft.com/office/drawing/2014/main" id="{79179BC3-740C-EAA4-8A91-7A5D1E6F0D7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468134" y="318165"/>
            <a:ext cx="3400426" cy="3400426"/>
          </a:xfrm>
          <a:prstGeom prst="rect">
            <a:avLst/>
          </a:prstGeom>
        </p:spPr>
      </p:pic>
      <p:sp>
        <p:nvSpPr>
          <p:cNvPr id="5" name="TextBox 4">
            <a:extLst>
              <a:ext uri="{FF2B5EF4-FFF2-40B4-BE49-F238E27FC236}">
                <a16:creationId xmlns:a16="http://schemas.microsoft.com/office/drawing/2014/main" id="{24F261B5-4B76-566C-0C71-0BAEA2B9E587}"/>
              </a:ext>
            </a:extLst>
          </p:cNvPr>
          <p:cNvSpPr txBox="1"/>
          <p:nvPr/>
        </p:nvSpPr>
        <p:spPr>
          <a:xfrm>
            <a:off x="811688" y="2993983"/>
            <a:ext cx="8173691" cy="2862322"/>
          </a:xfrm>
          <a:prstGeom prst="rect">
            <a:avLst/>
          </a:prstGeom>
          <a:noFill/>
        </p:spPr>
        <p:txBody>
          <a:bodyPr wrap="square" rtlCol="0">
            <a:spAutoFit/>
          </a:bodyPr>
          <a:lstStyle/>
          <a:p>
            <a:endParaRPr lang="en-US" sz="3600" b="1" dirty="0">
              <a:latin typeface="Myriad Pro Light" panose="020B0403030403020204" pitchFamily="34" charset="0"/>
            </a:endParaRPr>
          </a:p>
          <a:p>
            <a:pPr algn="ctr"/>
            <a:r>
              <a:rPr lang="en-US" sz="3600" b="1" dirty="0">
                <a:latin typeface="Myriad Pro Light" panose="020B0403030403020204" pitchFamily="34" charset="0"/>
              </a:rPr>
              <a:t>Enhancing Clinical Effectiveness </a:t>
            </a:r>
          </a:p>
          <a:p>
            <a:pPr algn="ctr"/>
            <a:r>
              <a:rPr lang="en-US" sz="3600" b="1" dirty="0">
                <a:latin typeface="Myriad Pro Light" panose="020B0403030403020204" pitchFamily="34" charset="0"/>
              </a:rPr>
              <a:t>And </a:t>
            </a:r>
          </a:p>
          <a:p>
            <a:pPr algn="ctr"/>
            <a:r>
              <a:rPr lang="en-US" sz="3600" b="1" dirty="0">
                <a:latin typeface="Myriad Pro Light" panose="020B0403030403020204" pitchFamily="34" charset="0"/>
              </a:rPr>
              <a:t>Decreasing Administrative Burden</a:t>
            </a:r>
          </a:p>
          <a:p>
            <a:endParaRPr lang="en-US" dirty="0">
              <a:latin typeface="Myriad Pro Light" panose="020B0403030403020204" pitchFamily="34" charset="0"/>
            </a:endParaRPr>
          </a:p>
          <a:p>
            <a:r>
              <a:rPr lang="en-US" dirty="0">
                <a:latin typeface="Myriad Pro Light" panose="020B0403030403020204" pitchFamily="34" charset="0"/>
              </a:rPr>
              <a:t>Elizabeth Sullivan – Group Product Manager for CureMD</a:t>
            </a:r>
          </a:p>
        </p:txBody>
      </p:sp>
    </p:spTree>
    <p:extLst>
      <p:ext uri="{BB962C8B-B14F-4D97-AF65-F5344CB8AC3E}">
        <p14:creationId xmlns:p14="http://schemas.microsoft.com/office/powerpoint/2010/main" val="234889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074" name="Picture 2">
            <a:extLst>
              <a:ext uri="{FF2B5EF4-FFF2-40B4-BE49-F238E27FC236}">
                <a16:creationId xmlns:a16="http://schemas.microsoft.com/office/drawing/2014/main" id="{57C97555-49B9-4C22-AB2C-B24B3CBD5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606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3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1A99154D-9A12-41FE-BCC8-396CCA680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7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9A35D01C-6788-4363-A076-3D7F82E4A027}"/>
              </a:ext>
            </a:extLst>
          </p:cNvPr>
          <p:cNvPicPr>
            <a:picLocks noChangeAspect="1"/>
          </p:cNvPicPr>
          <p:nvPr/>
        </p:nvPicPr>
        <p:blipFill>
          <a:blip r:embed="rId4"/>
          <a:stretch>
            <a:fillRect/>
          </a:stretch>
        </p:blipFill>
        <p:spPr>
          <a:xfrm>
            <a:off x="406400" y="1356127"/>
            <a:ext cx="9261474" cy="5262387"/>
          </a:xfrm>
          <a:prstGeom prst="rect">
            <a:avLst/>
          </a:prstGeom>
        </p:spPr>
      </p:pic>
      <p:sp>
        <p:nvSpPr>
          <p:cNvPr id="2" name="Title 1">
            <a:extLst>
              <a:ext uri="{FF2B5EF4-FFF2-40B4-BE49-F238E27FC236}">
                <a16:creationId xmlns:a16="http://schemas.microsoft.com/office/drawing/2014/main" id="{3BD7B99C-F04C-43B2-9393-7FFCF64FBA63}"/>
              </a:ext>
            </a:extLst>
          </p:cNvPr>
          <p:cNvSpPr>
            <a:spLocks noGrp="1"/>
          </p:cNvSpPr>
          <p:nvPr>
            <p:ph type="title"/>
          </p:nvPr>
        </p:nvSpPr>
        <p:spPr>
          <a:xfrm>
            <a:off x="1771651" y="1"/>
            <a:ext cx="8415338" cy="1690688"/>
          </a:xfrm>
        </p:spPr>
        <p:txBody>
          <a:bodyPr>
            <a:normAutofit/>
          </a:bodyPr>
          <a:lstStyle/>
          <a:p>
            <a:r>
              <a:rPr lang="en-US" sz="3600" b="1" dirty="0">
                <a:latin typeface="Myriad Pro Light" panose="020B0403030403020204"/>
              </a:rPr>
              <a:t>Traditional Charting versus Future Charting</a:t>
            </a:r>
          </a:p>
        </p:txBody>
      </p:sp>
    </p:spTree>
    <p:extLst>
      <p:ext uri="{BB962C8B-B14F-4D97-AF65-F5344CB8AC3E}">
        <p14:creationId xmlns:p14="http://schemas.microsoft.com/office/powerpoint/2010/main" val="68158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7" name="Picture 2" descr="8bd3b38f-0520-4c93-b457-127a06f84e67">
            <a:extLst>
              <a:ext uri="{FF2B5EF4-FFF2-40B4-BE49-F238E27FC236}">
                <a16:creationId xmlns:a16="http://schemas.microsoft.com/office/drawing/2014/main" id="{85631099-3925-41ED-85B1-5EA23DFA06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088" b="34483"/>
          <a:stretch/>
        </p:blipFill>
        <p:spPr bwMode="auto">
          <a:xfrm>
            <a:off x="0" y="22764"/>
            <a:ext cx="9888718" cy="683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97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FA9E95FB-E2D3-41C7-B7BD-5D95248ABCBC}"/>
              </a:ext>
            </a:extLst>
          </p:cNvPr>
          <p:cNvPicPr>
            <a:picLocks noChangeAspect="1"/>
          </p:cNvPicPr>
          <p:nvPr/>
        </p:nvPicPr>
        <p:blipFill>
          <a:blip r:embed="rId4"/>
          <a:stretch>
            <a:fillRect/>
          </a:stretch>
        </p:blipFill>
        <p:spPr>
          <a:xfrm>
            <a:off x="0" y="0"/>
            <a:ext cx="9832157" cy="6858000"/>
          </a:xfrm>
          <a:prstGeom prst="rect">
            <a:avLst/>
          </a:prstGeom>
        </p:spPr>
      </p:pic>
    </p:spTree>
    <p:extLst>
      <p:ext uri="{BB962C8B-B14F-4D97-AF65-F5344CB8AC3E}">
        <p14:creationId xmlns:p14="http://schemas.microsoft.com/office/powerpoint/2010/main" val="73259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3">
            <a:extLst>
              <a:ext uri="{FF2B5EF4-FFF2-40B4-BE49-F238E27FC236}">
                <a16:creationId xmlns:a16="http://schemas.microsoft.com/office/drawing/2014/main" id="{7BBBC983-2CA3-4DCD-8DCA-F5991D97E7E7}"/>
              </a:ext>
            </a:extLst>
          </p:cNvPr>
          <p:cNvPicPr>
            <a:picLocks noChangeAspect="1"/>
          </p:cNvPicPr>
          <p:nvPr/>
        </p:nvPicPr>
        <p:blipFill>
          <a:blip r:embed="rId4"/>
          <a:stretch>
            <a:fillRect/>
          </a:stretch>
        </p:blipFill>
        <p:spPr>
          <a:xfrm>
            <a:off x="0" y="22063"/>
            <a:ext cx="9803876" cy="6835937"/>
          </a:xfrm>
          <a:prstGeom prst="rect">
            <a:avLst/>
          </a:prstGeom>
        </p:spPr>
      </p:pic>
    </p:spTree>
    <p:extLst>
      <p:ext uri="{BB962C8B-B14F-4D97-AF65-F5344CB8AC3E}">
        <p14:creationId xmlns:p14="http://schemas.microsoft.com/office/powerpoint/2010/main" val="87062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E4373311-784B-4755-A236-0A2F985D0958}"/>
              </a:ext>
            </a:extLst>
          </p:cNvPr>
          <p:cNvPicPr>
            <a:picLocks noChangeAspect="1"/>
          </p:cNvPicPr>
          <p:nvPr/>
        </p:nvPicPr>
        <p:blipFill>
          <a:blip r:embed="rId4"/>
          <a:stretch>
            <a:fillRect/>
          </a:stretch>
        </p:blipFill>
        <p:spPr>
          <a:xfrm>
            <a:off x="612082" y="434547"/>
            <a:ext cx="2612536" cy="5652121"/>
          </a:xfrm>
          <a:prstGeom prst="rect">
            <a:avLst/>
          </a:prstGeom>
        </p:spPr>
      </p:pic>
      <p:pic>
        <p:nvPicPr>
          <p:cNvPr id="4" name="Picture 3">
            <a:extLst>
              <a:ext uri="{FF2B5EF4-FFF2-40B4-BE49-F238E27FC236}">
                <a16:creationId xmlns:a16="http://schemas.microsoft.com/office/drawing/2014/main" id="{03EF79E3-3925-46AE-B5C2-2C1E650804E7}"/>
              </a:ext>
            </a:extLst>
          </p:cNvPr>
          <p:cNvPicPr>
            <a:picLocks noChangeAspect="1"/>
          </p:cNvPicPr>
          <p:nvPr/>
        </p:nvPicPr>
        <p:blipFill>
          <a:blip r:embed="rId5"/>
          <a:stretch>
            <a:fillRect/>
          </a:stretch>
        </p:blipFill>
        <p:spPr>
          <a:xfrm>
            <a:off x="3778189" y="434547"/>
            <a:ext cx="2363501" cy="5652121"/>
          </a:xfrm>
          <a:prstGeom prst="rect">
            <a:avLst/>
          </a:prstGeom>
        </p:spPr>
      </p:pic>
      <p:pic>
        <p:nvPicPr>
          <p:cNvPr id="6" name="Picture 5">
            <a:extLst>
              <a:ext uri="{FF2B5EF4-FFF2-40B4-BE49-F238E27FC236}">
                <a16:creationId xmlns:a16="http://schemas.microsoft.com/office/drawing/2014/main" id="{D1F8D12A-4774-4BD7-BF35-4AE66249133F}"/>
              </a:ext>
            </a:extLst>
          </p:cNvPr>
          <p:cNvPicPr>
            <a:picLocks noChangeAspect="1"/>
          </p:cNvPicPr>
          <p:nvPr/>
        </p:nvPicPr>
        <p:blipFill>
          <a:blip r:embed="rId6"/>
          <a:stretch>
            <a:fillRect/>
          </a:stretch>
        </p:blipFill>
        <p:spPr>
          <a:xfrm>
            <a:off x="6585569" y="378535"/>
            <a:ext cx="2638426" cy="5708133"/>
          </a:xfrm>
          <a:prstGeom prst="rect">
            <a:avLst/>
          </a:prstGeom>
        </p:spPr>
      </p:pic>
    </p:spTree>
    <p:extLst>
      <p:ext uri="{BB962C8B-B14F-4D97-AF65-F5344CB8AC3E}">
        <p14:creationId xmlns:p14="http://schemas.microsoft.com/office/powerpoint/2010/main" val="155575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30D703DD-7761-4662-9662-7F6A96150C9E}"/>
              </a:ext>
            </a:extLst>
          </p:cNvPr>
          <p:cNvPicPr>
            <a:picLocks noChangeAspect="1"/>
          </p:cNvPicPr>
          <p:nvPr/>
        </p:nvPicPr>
        <p:blipFill>
          <a:blip r:embed="rId4"/>
          <a:stretch>
            <a:fillRect/>
          </a:stretch>
        </p:blipFill>
        <p:spPr>
          <a:xfrm>
            <a:off x="829559" y="550941"/>
            <a:ext cx="2572564" cy="5512637"/>
          </a:xfrm>
          <a:prstGeom prst="rect">
            <a:avLst/>
          </a:prstGeom>
        </p:spPr>
      </p:pic>
      <p:pic>
        <p:nvPicPr>
          <p:cNvPr id="4" name="Picture 3">
            <a:extLst>
              <a:ext uri="{FF2B5EF4-FFF2-40B4-BE49-F238E27FC236}">
                <a16:creationId xmlns:a16="http://schemas.microsoft.com/office/drawing/2014/main" id="{8C702BE6-E73F-40E1-83A2-7C76738B51EE}"/>
              </a:ext>
            </a:extLst>
          </p:cNvPr>
          <p:cNvPicPr>
            <a:picLocks noChangeAspect="1"/>
          </p:cNvPicPr>
          <p:nvPr/>
        </p:nvPicPr>
        <p:blipFill>
          <a:blip r:embed="rId5"/>
          <a:stretch>
            <a:fillRect/>
          </a:stretch>
        </p:blipFill>
        <p:spPr>
          <a:xfrm>
            <a:off x="3816123" y="550941"/>
            <a:ext cx="2552964" cy="5512638"/>
          </a:xfrm>
          <a:prstGeom prst="rect">
            <a:avLst/>
          </a:prstGeom>
        </p:spPr>
      </p:pic>
      <p:pic>
        <p:nvPicPr>
          <p:cNvPr id="6" name="Picture 5">
            <a:extLst>
              <a:ext uri="{FF2B5EF4-FFF2-40B4-BE49-F238E27FC236}">
                <a16:creationId xmlns:a16="http://schemas.microsoft.com/office/drawing/2014/main" id="{8E5C552A-EBD6-4B14-940C-C361B4DAE80C}"/>
              </a:ext>
            </a:extLst>
          </p:cNvPr>
          <p:cNvPicPr>
            <a:picLocks noChangeAspect="1"/>
          </p:cNvPicPr>
          <p:nvPr/>
        </p:nvPicPr>
        <p:blipFill>
          <a:blip r:embed="rId6"/>
          <a:stretch>
            <a:fillRect/>
          </a:stretch>
        </p:blipFill>
        <p:spPr>
          <a:xfrm>
            <a:off x="6783088" y="510877"/>
            <a:ext cx="2548064" cy="5512638"/>
          </a:xfrm>
          <a:prstGeom prst="rect">
            <a:avLst/>
          </a:prstGeom>
        </p:spPr>
      </p:pic>
    </p:spTree>
    <p:extLst>
      <p:ext uri="{BB962C8B-B14F-4D97-AF65-F5344CB8AC3E}">
        <p14:creationId xmlns:p14="http://schemas.microsoft.com/office/powerpoint/2010/main" val="195071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sp>
        <p:nvSpPr>
          <p:cNvPr id="2" name="TextBox 1">
            <a:extLst>
              <a:ext uri="{FF2B5EF4-FFF2-40B4-BE49-F238E27FC236}">
                <a16:creationId xmlns:a16="http://schemas.microsoft.com/office/drawing/2014/main" id="{2912970E-8CF7-4987-A641-282DECF75638}"/>
              </a:ext>
            </a:extLst>
          </p:cNvPr>
          <p:cNvSpPr txBox="1"/>
          <p:nvPr/>
        </p:nvSpPr>
        <p:spPr>
          <a:xfrm>
            <a:off x="2064470" y="1781666"/>
            <a:ext cx="7268066" cy="1754326"/>
          </a:xfrm>
          <a:prstGeom prst="rect">
            <a:avLst/>
          </a:prstGeom>
          <a:noFill/>
        </p:spPr>
        <p:txBody>
          <a:bodyPr wrap="square" rtlCol="0">
            <a:spAutoFit/>
          </a:bodyPr>
          <a:lstStyle/>
          <a:p>
            <a:pPr algn="ctr"/>
            <a:r>
              <a:rPr lang="en-US" sz="5400" b="1" dirty="0">
                <a:solidFill>
                  <a:srgbClr val="00B0F0"/>
                </a:solidFill>
                <a:latin typeface="Myriad Pro Light" panose="020B0403030403020204"/>
              </a:rPr>
              <a:t>Come Join Our </a:t>
            </a:r>
          </a:p>
          <a:p>
            <a:pPr algn="ctr"/>
            <a:r>
              <a:rPr lang="en-US" sz="5400" b="1" dirty="0">
                <a:solidFill>
                  <a:srgbClr val="00B0F0"/>
                </a:solidFill>
                <a:latin typeface="Myriad Pro Light" panose="020B0403030403020204"/>
              </a:rPr>
              <a:t>Clinical Advisory Panel</a:t>
            </a:r>
          </a:p>
        </p:txBody>
      </p:sp>
      <p:pic>
        <p:nvPicPr>
          <p:cNvPr id="11" name="Picture 10">
            <a:extLst>
              <a:ext uri="{FF2B5EF4-FFF2-40B4-BE49-F238E27FC236}">
                <a16:creationId xmlns:a16="http://schemas.microsoft.com/office/drawing/2014/main" id="{AADA6F04-C2CE-4933-A1DE-1E49B85AF24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60497" y="3724366"/>
            <a:ext cx="4137924" cy="2758616"/>
          </a:xfrm>
          <a:prstGeom prst="rect">
            <a:avLst/>
          </a:prstGeom>
        </p:spPr>
      </p:pic>
    </p:spTree>
    <p:extLst>
      <p:ext uri="{BB962C8B-B14F-4D97-AF65-F5344CB8AC3E}">
        <p14:creationId xmlns:p14="http://schemas.microsoft.com/office/powerpoint/2010/main" val="241857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sp>
        <p:nvSpPr>
          <p:cNvPr id="3" name="TextBox 2">
            <a:extLst>
              <a:ext uri="{FF2B5EF4-FFF2-40B4-BE49-F238E27FC236}">
                <a16:creationId xmlns:a16="http://schemas.microsoft.com/office/drawing/2014/main" id="{2815E4D9-E1D0-4874-96A1-A18BE826860B}"/>
              </a:ext>
            </a:extLst>
          </p:cNvPr>
          <p:cNvSpPr txBox="1"/>
          <p:nvPr/>
        </p:nvSpPr>
        <p:spPr>
          <a:xfrm>
            <a:off x="3817258" y="3059668"/>
            <a:ext cx="4049486" cy="923330"/>
          </a:xfrm>
          <a:prstGeom prst="rect">
            <a:avLst/>
          </a:prstGeom>
          <a:noFill/>
        </p:spPr>
        <p:txBody>
          <a:bodyPr wrap="square" rtlCol="0">
            <a:spAutoFit/>
          </a:bodyPr>
          <a:lstStyle/>
          <a:p>
            <a:r>
              <a:rPr lang="en-US" sz="5400" dirty="0"/>
              <a:t>Questions???</a:t>
            </a:r>
          </a:p>
        </p:txBody>
      </p:sp>
      <p:pic>
        <p:nvPicPr>
          <p:cNvPr id="4" name="Picture 3">
            <a:extLst>
              <a:ext uri="{FF2B5EF4-FFF2-40B4-BE49-F238E27FC236}">
                <a16:creationId xmlns:a16="http://schemas.microsoft.com/office/drawing/2014/main" id="{073060AF-BC3A-4EE7-A772-9CA569D3226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48000" y="381000"/>
            <a:ext cx="6096000" cy="6096000"/>
          </a:xfrm>
          <a:prstGeom prst="rect">
            <a:avLst/>
          </a:prstGeom>
        </p:spPr>
      </p:pic>
    </p:spTree>
    <p:extLst>
      <p:ext uri="{BB962C8B-B14F-4D97-AF65-F5344CB8AC3E}">
        <p14:creationId xmlns:p14="http://schemas.microsoft.com/office/powerpoint/2010/main" val="2497701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6" name="Picture 5">
            <a:extLst>
              <a:ext uri="{FF2B5EF4-FFF2-40B4-BE49-F238E27FC236}">
                <a16:creationId xmlns:a16="http://schemas.microsoft.com/office/drawing/2014/main" id="{6C6D50B6-B077-4A9D-94A8-838127ACAFC0}"/>
              </a:ext>
            </a:extLst>
          </p:cNvPr>
          <p:cNvPicPr>
            <a:picLocks noChangeAspect="1"/>
          </p:cNvPicPr>
          <p:nvPr/>
        </p:nvPicPr>
        <p:blipFill>
          <a:blip r:embed="rId4"/>
          <a:stretch>
            <a:fillRect/>
          </a:stretch>
        </p:blipFill>
        <p:spPr>
          <a:xfrm>
            <a:off x="146957" y="-17376"/>
            <a:ext cx="9731829" cy="6761076"/>
          </a:xfrm>
          <a:prstGeom prst="rect">
            <a:avLst/>
          </a:prstGeom>
        </p:spPr>
      </p:pic>
    </p:spTree>
    <p:extLst>
      <p:ext uri="{BB962C8B-B14F-4D97-AF65-F5344CB8AC3E}">
        <p14:creationId xmlns:p14="http://schemas.microsoft.com/office/powerpoint/2010/main" val="164239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45166CEE-127D-49CE-A91C-2D3C9BF9AB9A}"/>
              </a:ext>
            </a:extLst>
          </p:cNvPr>
          <p:cNvPicPr>
            <a:picLocks noChangeAspect="1"/>
          </p:cNvPicPr>
          <p:nvPr/>
        </p:nvPicPr>
        <p:blipFill>
          <a:blip r:embed="rId4"/>
          <a:stretch>
            <a:fillRect/>
          </a:stretch>
        </p:blipFill>
        <p:spPr>
          <a:xfrm>
            <a:off x="0" y="0"/>
            <a:ext cx="9895114" cy="6858000"/>
          </a:xfrm>
          <a:prstGeom prst="rect">
            <a:avLst/>
          </a:prstGeom>
        </p:spPr>
      </p:pic>
    </p:spTree>
    <p:extLst>
      <p:ext uri="{BB962C8B-B14F-4D97-AF65-F5344CB8AC3E}">
        <p14:creationId xmlns:p14="http://schemas.microsoft.com/office/powerpoint/2010/main" val="84356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4" name="Picture 3">
            <a:extLst>
              <a:ext uri="{FF2B5EF4-FFF2-40B4-BE49-F238E27FC236}">
                <a16:creationId xmlns:a16="http://schemas.microsoft.com/office/drawing/2014/main" id="{2F8965BD-D091-40E7-8CE4-AAE3C18C34AF}"/>
              </a:ext>
            </a:extLst>
          </p:cNvPr>
          <p:cNvPicPr>
            <a:picLocks noChangeAspect="1"/>
          </p:cNvPicPr>
          <p:nvPr/>
        </p:nvPicPr>
        <p:blipFill>
          <a:blip r:embed="rId4"/>
          <a:stretch>
            <a:fillRect/>
          </a:stretch>
        </p:blipFill>
        <p:spPr>
          <a:xfrm>
            <a:off x="0" y="0"/>
            <a:ext cx="9821008" cy="6858000"/>
          </a:xfrm>
          <a:prstGeom prst="rect">
            <a:avLst/>
          </a:prstGeom>
        </p:spPr>
      </p:pic>
    </p:spTree>
    <p:extLst>
      <p:ext uri="{BB962C8B-B14F-4D97-AF65-F5344CB8AC3E}">
        <p14:creationId xmlns:p14="http://schemas.microsoft.com/office/powerpoint/2010/main" val="216628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4" name="Picture 3">
            <a:extLst>
              <a:ext uri="{FF2B5EF4-FFF2-40B4-BE49-F238E27FC236}">
                <a16:creationId xmlns:a16="http://schemas.microsoft.com/office/drawing/2014/main" id="{E1E03717-BCED-4D64-BEBD-9E4A26DE42F2}"/>
              </a:ext>
            </a:extLst>
          </p:cNvPr>
          <p:cNvPicPr>
            <a:picLocks noChangeAspect="1"/>
          </p:cNvPicPr>
          <p:nvPr/>
        </p:nvPicPr>
        <p:blipFill>
          <a:blip r:embed="rId4"/>
          <a:stretch>
            <a:fillRect/>
          </a:stretch>
        </p:blipFill>
        <p:spPr>
          <a:xfrm>
            <a:off x="1" y="-1"/>
            <a:ext cx="9888718" cy="6858001"/>
          </a:xfrm>
          <a:prstGeom prst="rect">
            <a:avLst/>
          </a:prstGeom>
        </p:spPr>
      </p:pic>
    </p:spTree>
    <p:extLst>
      <p:ext uri="{BB962C8B-B14F-4D97-AF65-F5344CB8AC3E}">
        <p14:creationId xmlns:p14="http://schemas.microsoft.com/office/powerpoint/2010/main" val="1212064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ECD5527B-9525-4C2B-85D2-C27C3B302632}"/>
              </a:ext>
            </a:extLst>
          </p:cNvPr>
          <p:cNvPicPr>
            <a:picLocks noChangeAspect="1"/>
          </p:cNvPicPr>
          <p:nvPr/>
        </p:nvPicPr>
        <p:blipFill rotWithShape="1">
          <a:blip r:embed="rId4"/>
          <a:srcRect l="15041" t="17047" r="19781" b="18980"/>
          <a:stretch/>
        </p:blipFill>
        <p:spPr>
          <a:xfrm>
            <a:off x="0" y="11458"/>
            <a:ext cx="9945278" cy="6846542"/>
          </a:xfrm>
          <a:prstGeom prst="rect">
            <a:avLst/>
          </a:prstGeom>
        </p:spPr>
      </p:pic>
    </p:spTree>
    <p:extLst>
      <p:ext uri="{BB962C8B-B14F-4D97-AF65-F5344CB8AC3E}">
        <p14:creationId xmlns:p14="http://schemas.microsoft.com/office/powerpoint/2010/main" val="394466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3" descr="Graphical user interface, text, application, email&#10;&#10;Description automatically generated">
            <a:extLst>
              <a:ext uri="{FF2B5EF4-FFF2-40B4-BE49-F238E27FC236}">
                <a16:creationId xmlns:a16="http://schemas.microsoft.com/office/drawing/2014/main" id="{9A87A0AE-795B-4E9D-BEA6-CD5731BCD1BE}"/>
              </a:ext>
            </a:extLst>
          </p:cNvPr>
          <p:cNvPicPr>
            <a:picLocks noChangeAspect="1"/>
          </p:cNvPicPr>
          <p:nvPr/>
        </p:nvPicPr>
        <p:blipFill>
          <a:blip r:embed="rId4"/>
          <a:stretch>
            <a:fillRect/>
          </a:stretch>
        </p:blipFill>
        <p:spPr>
          <a:xfrm>
            <a:off x="0" y="-1"/>
            <a:ext cx="9838482" cy="6858001"/>
          </a:xfrm>
          <a:prstGeom prst="rect">
            <a:avLst/>
          </a:prstGeom>
        </p:spPr>
      </p:pic>
    </p:spTree>
    <p:extLst>
      <p:ext uri="{BB962C8B-B14F-4D97-AF65-F5344CB8AC3E}">
        <p14:creationId xmlns:p14="http://schemas.microsoft.com/office/powerpoint/2010/main" val="158200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3" name="Picture 2">
            <a:extLst>
              <a:ext uri="{FF2B5EF4-FFF2-40B4-BE49-F238E27FC236}">
                <a16:creationId xmlns:a16="http://schemas.microsoft.com/office/drawing/2014/main" id="{98A6D148-F6B6-449B-8C37-E9E82B0956E5}"/>
              </a:ext>
            </a:extLst>
          </p:cNvPr>
          <p:cNvPicPr>
            <a:picLocks noChangeAspect="1"/>
          </p:cNvPicPr>
          <p:nvPr/>
        </p:nvPicPr>
        <p:blipFill>
          <a:blip r:embed="rId4"/>
          <a:stretch>
            <a:fillRect/>
          </a:stretch>
        </p:blipFill>
        <p:spPr>
          <a:xfrm>
            <a:off x="0" y="0"/>
            <a:ext cx="9879291" cy="6858000"/>
          </a:xfrm>
          <a:prstGeom prst="rect">
            <a:avLst/>
          </a:prstGeom>
        </p:spPr>
      </p:pic>
    </p:spTree>
    <p:extLst>
      <p:ext uri="{BB962C8B-B14F-4D97-AF65-F5344CB8AC3E}">
        <p14:creationId xmlns:p14="http://schemas.microsoft.com/office/powerpoint/2010/main" val="71267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ogo of a tree with colorful leaves&#10;&#10;Description automatically generated">
            <a:extLst>
              <a:ext uri="{FF2B5EF4-FFF2-40B4-BE49-F238E27FC236}">
                <a16:creationId xmlns:a16="http://schemas.microsoft.com/office/drawing/2014/main" id="{F231DCD0-0179-9257-B83D-DD9D676A425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tretch>
            <a:fillRect/>
          </a:stretch>
        </p:blipFill>
        <p:spPr>
          <a:xfrm>
            <a:off x="9667874" y="4457699"/>
            <a:ext cx="2638425" cy="2638425"/>
          </a:xfrm>
          <a:prstGeom prst="rect">
            <a:avLst/>
          </a:prstGeom>
        </p:spPr>
      </p:pic>
      <p:pic>
        <p:nvPicPr>
          <p:cNvPr id="6" name="Picture 5">
            <a:extLst>
              <a:ext uri="{FF2B5EF4-FFF2-40B4-BE49-F238E27FC236}">
                <a16:creationId xmlns:a16="http://schemas.microsoft.com/office/drawing/2014/main" id="{0260B7CC-791B-4DBD-AE4A-BF2278425978}"/>
              </a:ext>
            </a:extLst>
          </p:cNvPr>
          <p:cNvPicPr>
            <a:picLocks noChangeAspect="1"/>
          </p:cNvPicPr>
          <p:nvPr/>
        </p:nvPicPr>
        <p:blipFill>
          <a:blip r:embed="rId4"/>
          <a:stretch>
            <a:fillRect/>
          </a:stretch>
        </p:blipFill>
        <p:spPr>
          <a:xfrm>
            <a:off x="320511" y="389582"/>
            <a:ext cx="9709609" cy="3588529"/>
          </a:xfrm>
          <a:prstGeom prst="rect">
            <a:avLst/>
          </a:prstGeom>
        </p:spPr>
      </p:pic>
      <p:pic>
        <p:nvPicPr>
          <p:cNvPr id="7" name="Picture 6">
            <a:extLst>
              <a:ext uri="{FF2B5EF4-FFF2-40B4-BE49-F238E27FC236}">
                <a16:creationId xmlns:a16="http://schemas.microsoft.com/office/drawing/2014/main" id="{4F0220A1-B17C-4B36-99FC-F73B08B29D9B}"/>
              </a:ext>
            </a:extLst>
          </p:cNvPr>
          <p:cNvPicPr>
            <a:picLocks noChangeAspect="1"/>
          </p:cNvPicPr>
          <p:nvPr/>
        </p:nvPicPr>
        <p:blipFill>
          <a:blip r:embed="rId5"/>
          <a:stretch>
            <a:fillRect/>
          </a:stretch>
        </p:blipFill>
        <p:spPr>
          <a:xfrm>
            <a:off x="507127" y="4457699"/>
            <a:ext cx="9336376" cy="1669724"/>
          </a:xfrm>
          <a:prstGeom prst="rect">
            <a:avLst/>
          </a:prstGeom>
        </p:spPr>
      </p:pic>
    </p:spTree>
    <p:extLst>
      <p:ext uri="{BB962C8B-B14F-4D97-AF65-F5344CB8AC3E}">
        <p14:creationId xmlns:p14="http://schemas.microsoft.com/office/powerpoint/2010/main" val="3493869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83C78BC638F043ADC332075ADF6D9F" ma:contentTypeVersion="14" ma:contentTypeDescription="Create a new document." ma:contentTypeScope="" ma:versionID="d5ef9dc2e1f616cf4b4d98190987f1cd">
  <xsd:schema xmlns:xsd="http://www.w3.org/2001/XMLSchema" xmlns:xs="http://www.w3.org/2001/XMLSchema" xmlns:p="http://schemas.microsoft.com/office/2006/metadata/properties" xmlns:ns2="ee36578f-8222-40a7-863e-3e150c1c0bf7" xmlns:ns3="5a202a1f-a3da-4432-b65e-905e9552fcf8" targetNamespace="http://schemas.microsoft.com/office/2006/metadata/properties" ma:root="true" ma:fieldsID="dcca7ba743b1513ef1db5282c68629f5" ns2:_="" ns3:_="">
    <xsd:import namespace="ee36578f-8222-40a7-863e-3e150c1c0bf7"/>
    <xsd:import namespace="5a202a1f-a3da-4432-b65e-905e9552fc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6578f-8222-40a7-863e-3e150c1c0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8d8871-522c-4e67-9b15-3f589a5b8b7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02a1f-a3da-4432-b65e-905e9552fcf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7b29e12-a39a-402d-8173-4fbb2591f3db}" ma:internalName="TaxCatchAll" ma:showField="CatchAllData" ma:web="5a202a1f-a3da-4432-b65e-905e9552fcf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202a1f-a3da-4432-b65e-905e9552fcf8" xsi:nil="true"/>
    <lcf76f155ced4ddcb4097134ff3c332f xmlns="ee36578f-8222-40a7-863e-3e150c1c0b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A90C57-A129-4CEF-9019-1ABD60612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36578f-8222-40a7-863e-3e150c1c0bf7"/>
    <ds:schemaRef ds:uri="5a202a1f-a3da-4432-b65e-905e9552f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377EBA-F793-443F-97D5-9D1E0357F341}">
  <ds:schemaRefs>
    <ds:schemaRef ds:uri="http://schemas.microsoft.com/sharepoint/v3/contenttype/forms"/>
  </ds:schemaRefs>
</ds:datastoreItem>
</file>

<file path=customXml/itemProps3.xml><?xml version="1.0" encoding="utf-8"?>
<ds:datastoreItem xmlns:ds="http://schemas.openxmlformats.org/officeDocument/2006/customXml" ds:itemID="{6E794C24-387D-4B3A-81B1-DC62B3AFBA32}">
  <ds:schemaRefs>
    <ds:schemaRef ds:uri="http://purl.org/dc/terms/"/>
    <ds:schemaRef ds:uri="5a202a1f-a3da-4432-b65e-905e9552fcf8"/>
    <ds:schemaRef ds:uri="ee36578f-8222-40a7-863e-3e150c1c0bf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21870</TotalTime>
  <Words>2648</Words>
  <Application>Microsoft Office PowerPoint</Application>
  <PresentationFormat>Widescreen</PresentationFormat>
  <Paragraphs>159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Arial,Sans-Serif</vt:lpstr>
      <vt:lpstr>Calibri</vt:lpstr>
      <vt:lpstr>Calibri Light</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Traditional Charting versus Future Charting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 DeVoile</dc:creator>
  <cp:lastModifiedBy>Kristina Cramarossa</cp:lastModifiedBy>
  <cp:revision>91</cp:revision>
  <dcterms:created xsi:type="dcterms:W3CDTF">2023-08-22T16:15:59Z</dcterms:created>
  <dcterms:modified xsi:type="dcterms:W3CDTF">2023-09-28T20:50:42Z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0x010100D583C78BC638F043ADC332075ADF6D9F</vt:lpwstr>
  </property>
  <property fmtid="{D5CDD505-2E9C-101B-9397-08002B2CF9AE}" pid="3" name="MediaServiceImageTags">
    <vt:lpwstr/>
  </property>
</Properties>
</file>